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oto Sans T Chinese" charset="1" panose="020B0500000000000000"/>
      <p:regular r:id="rId21"/>
    </p:embeddedFont>
    <p:embeddedFont>
      <p:font typeface="Noto Sans T Chinese Bold" charset="1" panose="020B0800000000000000"/>
      <p:regular r:id="rId22"/>
    </p:embeddedFont>
    <p:embeddedFont>
      <p:font typeface="王漢宗特黑體" charset="1" panose="02000500000000000000"/>
      <p:regular r:id="rId23"/>
    </p:embeddedFont>
    <p:embeddedFont>
      <p:font typeface="Fira Sans Semi-Bold" charset="1" panose="020B0603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jpeg" Type="http://schemas.openxmlformats.org/officeDocument/2006/relationships/image"/><Relationship Id="rId14" Target="../media/image55.png" Type="http://schemas.openxmlformats.org/officeDocument/2006/relationships/image"/><Relationship Id="rId15" Target="../media/image32.png" Type="http://schemas.openxmlformats.org/officeDocument/2006/relationships/image"/><Relationship Id="rId16" Target="../media/image56.jpeg" Type="http://schemas.openxmlformats.org/officeDocument/2006/relationships/image"/><Relationship Id="rId17" Target="https://en.wikipedia.org/wiki/Bootstrap_%28front-end_framework%29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2.png" Type="http://schemas.openxmlformats.org/officeDocument/2006/relationships/image"/><Relationship Id="rId6" Target="../media/image57.png" Type="http://schemas.openxmlformats.org/officeDocument/2006/relationships/image"/><Relationship Id="rId7" Target="../media/image62.png" Type="http://schemas.openxmlformats.org/officeDocument/2006/relationships/image"/><Relationship Id="rId8" Target="../media/image29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gif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gif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-720969" y="1656462"/>
            <a:ext cx="9408968" cy="10935588"/>
          </a:xfrm>
          <a:custGeom>
            <a:avLst/>
            <a:gdLst/>
            <a:ahLst/>
            <a:cxnLst/>
            <a:rect r="r" b="b" t="t" l="l"/>
            <a:pathLst>
              <a:path h="10935588" w="9408968">
                <a:moveTo>
                  <a:pt x="0" y="0"/>
                </a:moveTo>
                <a:lnTo>
                  <a:pt x="9408967" y="0"/>
                </a:lnTo>
                <a:lnTo>
                  <a:pt x="9408967" y="10935588"/>
                </a:lnTo>
                <a:lnTo>
                  <a:pt x="0" y="1093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STEAMNEXUS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687998" y="2459921"/>
            <a:ext cx="7726356" cy="6661669"/>
            <a:chOff x="0" y="0"/>
            <a:chExt cx="10301807" cy="888222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"/>
              <a:ext cx="10301807" cy="544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99"/>
                </a:lnSpc>
              </a:pPr>
              <a:r>
                <a:rPr lang="en-US" sz="8999" spc="134">
                  <a:solidFill>
                    <a:srgbClr val="FFFFFF"/>
                  </a:solidFill>
                  <a:latin typeface="Noto Sans T Chinese Bold"/>
                </a:rPr>
                <a:t>SteamNexus</a:t>
              </a:r>
            </a:p>
            <a:p>
              <a:pPr algn="ctr">
                <a:lnSpc>
                  <a:spcPts val="10799"/>
                </a:lnSpc>
              </a:pPr>
            </a:p>
            <a:p>
              <a:pPr algn="ctr">
                <a:lnSpc>
                  <a:spcPts val="1079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73343" y="5998278"/>
              <a:ext cx="7955121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ea typeface="Noto Sans T Chinese"/>
                </a:rPr>
                <a:t>第三組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組長  -  郭炯德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組員  -  王俊婕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組員  -  王薪評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組員  -  李憶承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16184"/>
            <a:ext cx="16230600" cy="7969218"/>
            <a:chOff x="0" y="0"/>
            <a:chExt cx="4274726" cy="209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98889"/>
            </a:xfrm>
            <a:custGeom>
              <a:avLst/>
              <a:gdLst/>
              <a:ahLst/>
              <a:cxnLst/>
              <a:rect r="r" b="b" t="t" l="l"/>
              <a:pathLst>
                <a:path h="20988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74726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6674" y="2693847"/>
            <a:ext cx="4682393" cy="6013891"/>
            <a:chOff x="0" y="0"/>
            <a:chExt cx="1233223" cy="15839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3223" cy="1583905"/>
            </a:xfrm>
            <a:custGeom>
              <a:avLst/>
              <a:gdLst/>
              <a:ahLst/>
              <a:cxnLst/>
              <a:rect r="r" b="b" t="t" l="l"/>
              <a:pathLst>
                <a:path h="1583905" w="1233223">
                  <a:moveTo>
                    <a:pt x="0" y="0"/>
                  </a:moveTo>
                  <a:lnTo>
                    <a:pt x="1233223" y="0"/>
                  </a:lnTo>
                  <a:lnTo>
                    <a:pt x="1233223" y="1583905"/>
                  </a:lnTo>
                  <a:lnTo>
                    <a:pt x="0" y="1583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33223" cy="1612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2159" y="2748934"/>
            <a:ext cx="4511423" cy="5903717"/>
          </a:xfrm>
          <a:custGeom>
            <a:avLst/>
            <a:gdLst/>
            <a:ahLst/>
            <a:cxnLst/>
            <a:rect r="r" b="b" t="t" l="l"/>
            <a:pathLst>
              <a:path h="5903717" w="4511423">
                <a:moveTo>
                  <a:pt x="0" y="0"/>
                </a:moveTo>
                <a:lnTo>
                  <a:pt x="4511423" y="0"/>
                </a:lnTo>
                <a:lnTo>
                  <a:pt x="4511423" y="5903717"/>
                </a:lnTo>
                <a:lnTo>
                  <a:pt x="0" y="5903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7628" y="882365"/>
            <a:ext cx="3260243" cy="83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5565">
                <a:solidFill>
                  <a:srgbClr val="FFFFFF"/>
                </a:solidFill>
                <a:ea typeface="Noto Sans T Chinese Bold"/>
              </a:rPr>
              <a:t>個人簡介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6358" y="3926354"/>
            <a:ext cx="910696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王薪評｜搜尋系統．首頁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6358" y="5147885"/>
            <a:ext cx="856090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搜尋系統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輪播後台管理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前台後台視覺製作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技術支援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16184"/>
            <a:ext cx="16230600" cy="7969218"/>
            <a:chOff x="0" y="0"/>
            <a:chExt cx="4274726" cy="209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98889"/>
            </a:xfrm>
            <a:custGeom>
              <a:avLst/>
              <a:gdLst/>
              <a:ahLst/>
              <a:cxnLst/>
              <a:rect r="r" b="b" t="t" l="l"/>
              <a:pathLst>
                <a:path h="20988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74726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27749" y="3071151"/>
            <a:ext cx="4000155" cy="5259284"/>
          </a:xfrm>
          <a:custGeom>
            <a:avLst/>
            <a:gdLst/>
            <a:ahLst/>
            <a:cxnLst/>
            <a:rect r="r" b="b" t="t" l="l"/>
            <a:pathLst>
              <a:path h="5259284" w="4000155">
                <a:moveTo>
                  <a:pt x="0" y="0"/>
                </a:moveTo>
                <a:lnTo>
                  <a:pt x="4000155" y="0"/>
                </a:lnTo>
                <a:lnTo>
                  <a:pt x="4000155" y="5259284"/>
                </a:lnTo>
                <a:lnTo>
                  <a:pt x="0" y="5259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7628" y="882365"/>
            <a:ext cx="3260243" cy="83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5565">
                <a:solidFill>
                  <a:srgbClr val="FFFFFF"/>
                </a:solidFill>
                <a:ea typeface="Noto Sans T Chinese Bold"/>
              </a:rPr>
              <a:t>個人簡介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6358" y="3926354"/>
            <a:ext cx="910696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李憶承｜會員系統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6358" y="5376485"/>
            <a:ext cx="856090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會員系統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前台後台視覺製作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技術支援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094922" y="2000178"/>
            <a:ext cx="14098155" cy="3489117"/>
            <a:chOff x="0" y="0"/>
            <a:chExt cx="18797540" cy="46521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37356"/>
              <a:ext cx="18797540" cy="4114800"/>
              <a:chOff x="0" y="0"/>
              <a:chExt cx="3713094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1309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3713094">
                    <a:moveTo>
                      <a:pt x="28006" y="0"/>
                    </a:moveTo>
                    <a:lnTo>
                      <a:pt x="3685088" y="0"/>
                    </a:lnTo>
                    <a:cubicBezTo>
                      <a:pt x="3692516" y="0"/>
                      <a:pt x="3699639" y="2951"/>
                      <a:pt x="3704891" y="8203"/>
                    </a:cubicBezTo>
                    <a:cubicBezTo>
                      <a:pt x="3710144" y="13455"/>
                      <a:pt x="3713094" y="20579"/>
                      <a:pt x="3713094" y="28006"/>
                    </a:cubicBezTo>
                    <a:lnTo>
                      <a:pt x="3713094" y="784794"/>
                    </a:lnTo>
                    <a:cubicBezTo>
                      <a:pt x="3713094" y="792221"/>
                      <a:pt x="3710144" y="799345"/>
                      <a:pt x="3704891" y="804597"/>
                    </a:cubicBezTo>
                    <a:cubicBezTo>
                      <a:pt x="3699639" y="809849"/>
                      <a:pt x="3692516" y="812800"/>
                      <a:pt x="3685088" y="812800"/>
                    </a:cubicBezTo>
                    <a:lnTo>
                      <a:pt x="28006" y="812800"/>
                    </a:lnTo>
                    <a:cubicBezTo>
                      <a:pt x="20579" y="812800"/>
                      <a:pt x="13455" y="809849"/>
                      <a:pt x="8203" y="804597"/>
                    </a:cubicBezTo>
                    <a:cubicBezTo>
                      <a:pt x="2951" y="799345"/>
                      <a:pt x="0" y="792221"/>
                      <a:pt x="0" y="784794"/>
                    </a:cubicBezTo>
                    <a:lnTo>
                      <a:pt x="0" y="28006"/>
                    </a:lnTo>
                    <a:cubicBezTo>
                      <a:pt x="0" y="20579"/>
                      <a:pt x="2951" y="13455"/>
                      <a:pt x="8203" y="8203"/>
                    </a:cubicBezTo>
                    <a:cubicBezTo>
                      <a:pt x="13455" y="2951"/>
                      <a:pt x="20579" y="0"/>
                      <a:pt x="2800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713094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098253" y="0"/>
              <a:ext cx="4601034" cy="889306"/>
              <a:chOff x="0" y="0"/>
              <a:chExt cx="908846" cy="17566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08846" cy="175665"/>
              </a:xfrm>
              <a:custGeom>
                <a:avLst/>
                <a:gdLst/>
                <a:ahLst/>
                <a:cxnLst/>
                <a:rect r="r" b="b" t="t" l="l"/>
                <a:pathLst>
                  <a:path h="175665" w="908846">
                    <a:moveTo>
                      <a:pt x="87833" y="0"/>
                    </a:moveTo>
                    <a:lnTo>
                      <a:pt x="821014" y="0"/>
                    </a:lnTo>
                    <a:cubicBezTo>
                      <a:pt x="869522" y="0"/>
                      <a:pt x="908846" y="39324"/>
                      <a:pt x="908846" y="87833"/>
                    </a:cubicBezTo>
                    <a:lnTo>
                      <a:pt x="908846" y="87833"/>
                    </a:lnTo>
                    <a:cubicBezTo>
                      <a:pt x="908846" y="111127"/>
                      <a:pt x="899592" y="133468"/>
                      <a:pt x="883121" y="149940"/>
                    </a:cubicBezTo>
                    <a:cubicBezTo>
                      <a:pt x="866649" y="166412"/>
                      <a:pt x="844308" y="175665"/>
                      <a:pt x="821014" y="175665"/>
                    </a:cubicBezTo>
                    <a:lnTo>
                      <a:pt x="87833" y="175665"/>
                    </a:lnTo>
                    <a:cubicBezTo>
                      <a:pt x="64538" y="175665"/>
                      <a:pt x="42197" y="166412"/>
                      <a:pt x="25726" y="149940"/>
                    </a:cubicBezTo>
                    <a:cubicBezTo>
                      <a:pt x="9254" y="133468"/>
                      <a:pt x="0" y="111127"/>
                      <a:pt x="0" y="87833"/>
                    </a:cubicBezTo>
                    <a:lnTo>
                      <a:pt x="0" y="87833"/>
                    </a:lnTo>
                    <a:cubicBezTo>
                      <a:pt x="0" y="64538"/>
                      <a:pt x="9254" y="42197"/>
                      <a:pt x="25726" y="25726"/>
                    </a:cubicBezTo>
                    <a:cubicBezTo>
                      <a:pt x="42197" y="9254"/>
                      <a:pt x="64538" y="0"/>
                      <a:pt x="8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42875"/>
                <a:ext cx="908846" cy="318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</a:pPr>
                <a:r>
                  <a:rPr lang="en-US" sz="3699">
                    <a:solidFill>
                      <a:srgbClr val="000000"/>
                    </a:solidFill>
                    <a:ea typeface="王漢宗特黑體"/>
                  </a:rPr>
                  <a:t>前端</a:t>
                </a: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3341476" y="6250517"/>
            <a:ext cx="2830291" cy="3086100"/>
            <a:chOff x="0" y="0"/>
            <a:chExt cx="74542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5426" cy="812800"/>
            </a:xfrm>
            <a:custGeom>
              <a:avLst/>
              <a:gdLst/>
              <a:ahLst/>
              <a:cxnLst/>
              <a:rect r="r" b="b" t="t" l="l"/>
              <a:pathLst>
                <a:path h="812800" w="745426">
                  <a:moveTo>
                    <a:pt x="139504" y="0"/>
                  </a:moveTo>
                  <a:lnTo>
                    <a:pt x="605922" y="0"/>
                  </a:lnTo>
                  <a:cubicBezTo>
                    <a:pt x="682968" y="0"/>
                    <a:pt x="745426" y="62458"/>
                    <a:pt x="745426" y="139504"/>
                  </a:cubicBezTo>
                  <a:lnTo>
                    <a:pt x="745426" y="673296"/>
                  </a:lnTo>
                  <a:cubicBezTo>
                    <a:pt x="745426" y="710294"/>
                    <a:pt x="730729" y="745778"/>
                    <a:pt x="704567" y="771940"/>
                  </a:cubicBezTo>
                  <a:cubicBezTo>
                    <a:pt x="678404" y="798102"/>
                    <a:pt x="642921" y="812800"/>
                    <a:pt x="605922" y="812800"/>
                  </a:cubicBezTo>
                  <a:lnTo>
                    <a:pt x="139504" y="812800"/>
                  </a:lnTo>
                  <a:cubicBezTo>
                    <a:pt x="102505" y="812800"/>
                    <a:pt x="67022" y="798102"/>
                    <a:pt x="40860" y="771940"/>
                  </a:cubicBezTo>
                  <a:cubicBezTo>
                    <a:pt x="14698" y="745778"/>
                    <a:pt x="0" y="710294"/>
                    <a:pt x="0" y="673296"/>
                  </a:cubicBezTo>
                  <a:lnTo>
                    <a:pt x="0" y="139504"/>
                  </a:lnTo>
                  <a:cubicBezTo>
                    <a:pt x="0" y="102505"/>
                    <a:pt x="14698" y="67022"/>
                    <a:pt x="40860" y="40860"/>
                  </a:cubicBezTo>
                  <a:cubicBezTo>
                    <a:pt x="67022" y="14698"/>
                    <a:pt x="102505" y="0"/>
                    <a:pt x="1395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745426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11084" y="6250517"/>
            <a:ext cx="2830291" cy="3086100"/>
            <a:chOff x="0" y="0"/>
            <a:chExt cx="74542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5426" cy="812800"/>
            </a:xfrm>
            <a:custGeom>
              <a:avLst/>
              <a:gdLst/>
              <a:ahLst/>
              <a:cxnLst/>
              <a:rect r="r" b="b" t="t" l="l"/>
              <a:pathLst>
                <a:path h="812800" w="745426">
                  <a:moveTo>
                    <a:pt x="139504" y="0"/>
                  </a:moveTo>
                  <a:lnTo>
                    <a:pt x="605922" y="0"/>
                  </a:lnTo>
                  <a:cubicBezTo>
                    <a:pt x="682968" y="0"/>
                    <a:pt x="745426" y="62458"/>
                    <a:pt x="745426" y="139504"/>
                  </a:cubicBezTo>
                  <a:lnTo>
                    <a:pt x="745426" y="673296"/>
                  </a:lnTo>
                  <a:cubicBezTo>
                    <a:pt x="745426" y="710294"/>
                    <a:pt x="730729" y="745778"/>
                    <a:pt x="704567" y="771940"/>
                  </a:cubicBezTo>
                  <a:cubicBezTo>
                    <a:pt x="678404" y="798102"/>
                    <a:pt x="642921" y="812800"/>
                    <a:pt x="605922" y="812800"/>
                  </a:cubicBezTo>
                  <a:lnTo>
                    <a:pt x="139504" y="812800"/>
                  </a:lnTo>
                  <a:cubicBezTo>
                    <a:pt x="102505" y="812800"/>
                    <a:pt x="67022" y="798102"/>
                    <a:pt x="40860" y="771940"/>
                  </a:cubicBezTo>
                  <a:cubicBezTo>
                    <a:pt x="14698" y="745778"/>
                    <a:pt x="0" y="710294"/>
                    <a:pt x="0" y="673296"/>
                  </a:cubicBezTo>
                  <a:lnTo>
                    <a:pt x="0" y="139504"/>
                  </a:lnTo>
                  <a:cubicBezTo>
                    <a:pt x="0" y="102505"/>
                    <a:pt x="14698" y="67022"/>
                    <a:pt x="40860" y="40860"/>
                  </a:cubicBezTo>
                  <a:cubicBezTo>
                    <a:pt x="67022" y="14698"/>
                    <a:pt x="102505" y="0"/>
                    <a:pt x="1395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45426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94557" y="5847500"/>
            <a:ext cx="1924128" cy="666979"/>
            <a:chOff x="0" y="0"/>
            <a:chExt cx="506766" cy="1756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6766" cy="175665"/>
            </a:xfrm>
            <a:custGeom>
              <a:avLst/>
              <a:gdLst/>
              <a:ahLst/>
              <a:cxnLst/>
              <a:rect r="r" b="b" t="t" l="l"/>
              <a:pathLst>
                <a:path h="175665" w="506766">
                  <a:moveTo>
                    <a:pt x="87833" y="0"/>
                  </a:moveTo>
                  <a:lnTo>
                    <a:pt x="418934" y="0"/>
                  </a:lnTo>
                  <a:cubicBezTo>
                    <a:pt x="467442" y="0"/>
                    <a:pt x="506766" y="39324"/>
                    <a:pt x="506766" y="87833"/>
                  </a:cubicBezTo>
                  <a:lnTo>
                    <a:pt x="506766" y="87833"/>
                  </a:lnTo>
                  <a:cubicBezTo>
                    <a:pt x="506766" y="111127"/>
                    <a:pt x="497513" y="133468"/>
                    <a:pt x="481041" y="149940"/>
                  </a:cubicBezTo>
                  <a:cubicBezTo>
                    <a:pt x="464569" y="166412"/>
                    <a:pt x="442228" y="175665"/>
                    <a:pt x="418934" y="175665"/>
                  </a:cubicBezTo>
                  <a:lnTo>
                    <a:pt x="87833" y="175665"/>
                  </a:lnTo>
                  <a:cubicBezTo>
                    <a:pt x="64538" y="175665"/>
                    <a:pt x="42197" y="166412"/>
                    <a:pt x="25726" y="149940"/>
                  </a:cubicBezTo>
                  <a:cubicBezTo>
                    <a:pt x="9254" y="133468"/>
                    <a:pt x="0" y="111127"/>
                    <a:pt x="0" y="87833"/>
                  </a:cubicBezTo>
                  <a:lnTo>
                    <a:pt x="0" y="87833"/>
                  </a:lnTo>
                  <a:cubicBezTo>
                    <a:pt x="0" y="64538"/>
                    <a:pt x="9254" y="42197"/>
                    <a:pt x="25726" y="25726"/>
                  </a:cubicBezTo>
                  <a:cubicBezTo>
                    <a:pt x="42197" y="9254"/>
                    <a:pt x="64538" y="0"/>
                    <a:pt x="878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506766" cy="318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ea typeface="王漢宗特黑體"/>
                </a:rPr>
                <a:t>資料庫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21723" y="5951818"/>
            <a:ext cx="2209013" cy="666979"/>
            <a:chOff x="0" y="0"/>
            <a:chExt cx="581798" cy="1756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1798" cy="175665"/>
            </a:xfrm>
            <a:custGeom>
              <a:avLst/>
              <a:gdLst/>
              <a:ahLst/>
              <a:cxnLst/>
              <a:rect r="r" b="b" t="t" l="l"/>
              <a:pathLst>
                <a:path h="175665" w="581798">
                  <a:moveTo>
                    <a:pt x="87833" y="0"/>
                  </a:moveTo>
                  <a:lnTo>
                    <a:pt x="493965" y="0"/>
                  </a:lnTo>
                  <a:cubicBezTo>
                    <a:pt x="517260" y="0"/>
                    <a:pt x="539600" y="9254"/>
                    <a:pt x="556072" y="25726"/>
                  </a:cubicBezTo>
                  <a:cubicBezTo>
                    <a:pt x="572544" y="42197"/>
                    <a:pt x="581798" y="64538"/>
                    <a:pt x="581798" y="87833"/>
                  </a:cubicBezTo>
                  <a:lnTo>
                    <a:pt x="581798" y="87833"/>
                  </a:lnTo>
                  <a:cubicBezTo>
                    <a:pt x="581798" y="111127"/>
                    <a:pt x="572544" y="133468"/>
                    <a:pt x="556072" y="149940"/>
                  </a:cubicBezTo>
                  <a:cubicBezTo>
                    <a:pt x="539600" y="166412"/>
                    <a:pt x="517260" y="175665"/>
                    <a:pt x="493965" y="175665"/>
                  </a:cubicBezTo>
                  <a:lnTo>
                    <a:pt x="87833" y="175665"/>
                  </a:lnTo>
                  <a:cubicBezTo>
                    <a:pt x="64538" y="175665"/>
                    <a:pt x="42197" y="166412"/>
                    <a:pt x="25726" y="149940"/>
                  </a:cubicBezTo>
                  <a:cubicBezTo>
                    <a:pt x="9254" y="133468"/>
                    <a:pt x="0" y="111127"/>
                    <a:pt x="0" y="87833"/>
                  </a:cubicBezTo>
                  <a:lnTo>
                    <a:pt x="0" y="87833"/>
                  </a:lnTo>
                  <a:cubicBezTo>
                    <a:pt x="0" y="64538"/>
                    <a:pt x="9254" y="42197"/>
                    <a:pt x="25726" y="25726"/>
                  </a:cubicBezTo>
                  <a:cubicBezTo>
                    <a:pt x="42197" y="9254"/>
                    <a:pt x="64538" y="0"/>
                    <a:pt x="878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42875"/>
              <a:ext cx="581798" cy="318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ea typeface="王漢宗特黑體"/>
                </a:rPr>
                <a:t>版本控制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94922" y="5847500"/>
            <a:ext cx="6952914" cy="3489117"/>
            <a:chOff x="0" y="0"/>
            <a:chExt cx="9270552" cy="465215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537356"/>
              <a:ext cx="9270552" cy="4114800"/>
              <a:chOff x="0" y="0"/>
              <a:chExt cx="183122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3122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831220">
                    <a:moveTo>
                      <a:pt x="56787" y="0"/>
                    </a:moveTo>
                    <a:lnTo>
                      <a:pt x="1774433" y="0"/>
                    </a:lnTo>
                    <a:cubicBezTo>
                      <a:pt x="1805795" y="0"/>
                      <a:pt x="1831220" y="25425"/>
                      <a:pt x="1831220" y="56787"/>
                    </a:cubicBezTo>
                    <a:lnTo>
                      <a:pt x="1831220" y="756013"/>
                    </a:lnTo>
                    <a:cubicBezTo>
                      <a:pt x="1831220" y="787375"/>
                      <a:pt x="1805795" y="812800"/>
                      <a:pt x="1774433" y="812800"/>
                    </a:cubicBezTo>
                    <a:lnTo>
                      <a:pt x="56787" y="812800"/>
                    </a:lnTo>
                    <a:cubicBezTo>
                      <a:pt x="25425" y="812800"/>
                      <a:pt x="0" y="787375"/>
                      <a:pt x="0" y="756013"/>
                    </a:cubicBezTo>
                    <a:lnTo>
                      <a:pt x="0" y="56787"/>
                    </a:lnTo>
                    <a:cubicBezTo>
                      <a:pt x="0" y="25425"/>
                      <a:pt x="25425" y="0"/>
                      <a:pt x="56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83122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3500709" y="0"/>
              <a:ext cx="2269133" cy="889306"/>
              <a:chOff x="0" y="0"/>
              <a:chExt cx="448224" cy="17566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48224" cy="175665"/>
              </a:xfrm>
              <a:custGeom>
                <a:avLst/>
                <a:gdLst/>
                <a:ahLst/>
                <a:cxnLst/>
                <a:rect r="r" b="b" t="t" l="l"/>
                <a:pathLst>
                  <a:path h="175665" w="448224">
                    <a:moveTo>
                      <a:pt x="87833" y="0"/>
                    </a:moveTo>
                    <a:lnTo>
                      <a:pt x="360391" y="0"/>
                    </a:lnTo>
                    <a:cubicBezTo>
                      <a:pt x="383686" y="0"/>
                      <a:pt x="406026" y="9254"/>
                      <a:pt x="422498" y="25726"/>
                    </a:cubicBezTo>
                    <a:cubicBezTo>
                      <a:pt x="438970" y="42197"/>
                      <a:pt x="448224" y="64538"/>
                      <a:pt x="448224" y="87833"/>
                    </a:cubicBezTo>
                    <a:lnTo>
                      <a:pt x="448224" y="87833"/>
                    </a:lnTo>
                    <a:cubicBezTo>
                      <a:pt x="448224" y="111127"/>
                      <a:pt x="438970" y="133468"/>
                      <a:pt x="422498" y="149940"/>
                    </a:cubicBezTo>
                    <a:cubicBezTo>
                      <a:pt x="406026" y="166412"/>
                      <a:pt x="383686" y="175665"/>
                      <a:pt x="360391" y="175665"/>
                    </a:cubicBezTo>
                    <a:lnTo>
                      <a:pt x="87833" y="175665"/>
                    </a:lnTo>
                    <a:cubicBezTo>
                      <a:pt x="64538" y="175665"/>
                      <a:pt x="42197" y="166412"/>
                      <a:pt x="25726" y="149940"/>
                    </a:cubicBezTo>
                    <a:cubicBezTo>
                      <a:pt x="9254" y="133468"/>
                      <a:pt x="0" y="111127"/>
                      <a:pt x="0" y="87833"/>
                    </a:cubicBezTo>
                    <a:lnTo>
                      <a:pt x="0" y="87833"/>
                    </a:lnTo>
                    <a:cubicBezTo>
                      <a:pt x="0" y="64538"/>
                      <a:pt x="9254" y="42197"/>
                      <a:pt x="25726" y="25726"/>
                    </a:cubicBezTo>
                    <a:cubicBezTo>
                      <a:pt x="42197" y="9254"/>
                      <a:pt x="64538" y="0"/>
                      <a:pt x="8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42875"/>
                <a:ext cx="448224" cy="318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</a:pPr>
                <a:r>
                  <a:rPr lang="en-US" sz="3699">
                    <a:solidFill>
                      <a:srgbClr val="000000"/>
                    </a:solidFill>
                    <a:ea typeface="王漢宗特黑體"/>
                  </a:rPr>
                  <a:t>後端</a:t>
                </a:r>
              </a:p>
            </p:txBody>
          </p:sp>
        </p:grpSp>
      </p:grpSp>
      <p:sp>
        <p:nvSpPr>
          <p:cNvPr name="AutoShape 30" id="30"/>
          <p:cNvSpPr/>
          <p:nvPr/>
        </p:nvSpPr>
        <p:spPr>
          <a:xfrm flipH="true">
            <a:off x="0" y="879676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66880" y="270845"/>
            <a:ext cx="5218968" cy="388516"/>
            <a:chOff x="0" y="0"/>
            <a:chExt cx="6958624" cy="518021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4067128" y="6942647"/>
            <a:ext cx="1378985" cy="1378985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4114601" y="7152291"/>
            <a:ext cx="1284040" cy="959698"/>
          </a:xfrm>
          <a:custGeom>
            <a:avLst/>
            <a:gdLst/>
            <a:ahLst/>
            <a:cxnLst/>
            <a:rect r="r" b="b" t="t" l="l"/>
            <a:pathLst>
              <a:path h="959698" w="1284040">
                <a:moveTo>
                  <a:pt x="0" y="0"/>
                </a:moveTo>
                <a:lnTo>
                  <a:pt x="1284040" y="0"/>
                </a:lnTo>
                <a:lnTo>
                  <a:pt x="1284040" y="959698"/>
                </a:lnTo>
                <a:lnTo>
                  <a:pt x="0" y="95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529491" y="7036588"/>
            <a:ext cx="1889501" cy="1169408"/>
          </a:xfrm>
          <a:custGeom>
            <a:avLst/>
            <a:gdLst/>
            <a:ahLst/>
            <a:cxnLst/>
            <a:rect r="r" b="b" t="t" l="l"/>
            <a:pathLst>
              <a:path h="1169408" w="1889501">
                <a:moveTo>
                  <a:pt x="0" y="0"/>
                </a:moveTo>
                <a:lnTo>
                  <a:pt x="1889501" y="0"/>
                </a:lnTo>
                <a:lnTo>
                  <a:pt x="1889501" y="1169408"/>
                </a:lnTo>
                <a:lnTo>
                  <a:pt x="0" y="1169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343953" y="6735342"/>
            <a:ext cx="1564554" cy="1564554"/>
          </a:xfrm>
          <a:custGeom>
            <a:avLst/>
            <a:gdLst/>
            <a:ahLst/>
            <a:cxnLst/>
            <a:rect r="r" b="b" t="t" l="l"/>
            <a:pathLst>
              <a:path h="1564554" w="1564554">
                <a:moveTo>
                  <a:pt x="0" y="0"/>
                </a:moveTo>
                <a:lnTo>
                  <a:pt x="1564554" y="0"/>
                </a:lnTo>
                <a:lnTo>
                  <a:pt x="1564554" y="1564554"/>
                </a:lnTo>
                <a:lnTo>
                  <a:pt x="0" y="1564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858791" y="3036899"/>
            <a:ext cx="1526889" cy="1278015"/>
          </a:xfrm>
          <a:custGeom>
            <a:avLst/>
            <a:gdLst/>
            <a:ahLst/>
            <a:cxnLst/>
            <a:rect r="r" b="b" t="t" l="l"/>
            <a:pathLst>
              <a:path h="1278015" w="1526889">
                <a:moveTo>
                  <a:pt x="0" y="0"/>
                </a:moveTo>
                <a:lnTo>
                  <a:pt x="1526888" y="0"/>
                </a:lnTo>
                <a:lnTo>
                  <a:pt x="1526888" y="1278015"/>
                </a:lnTo>
                <a:lnTo>
                  <a:pt x="0" y="127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821" t="-4385" r="-18246" b="-7974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89508" y="2835412"/>
            <a:ext cx="1960051" cy="1680989"/>
          </a:xfrm>
          <a:custGeom>
            <a:avLst/>
            <a:gdLst/>
            <a:ahLst/>
            <a:cxnLst/>
            <a:rect r="r" b="b" t="t" l="l"/>
            <a:pathLst>
              <a:path h="1680989" w="1960051">
                <a:moveTo>
                  <a:pt x="0" y="0"/>
                </a:moveTo>
                <a:lnTo>
                  <a:pt x="1960051" y="0"/>
                </a:lnTo>
                <a:lnTo>
                  <a:pt x="1960051" y="1680988"/>
                </a:lnTo>
                <a:lnTo>
                  <a:pt x="0" y="1680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39" t="0" r="-24139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731673" y="2933338"/>
            <a:ext cx="1485137" cy="1485137"/>
          </a:xfrm>
          <a:custGeom>
            <a:avLst/>
            <a:gdLst/>
            <a:ahLst/>
            <a:cxnLst/>
            <a:rect r="r" b="b" t="t" l="l"/>
            <a:pathLst>
              <a:path h="1485137" w="1485137">
                <a:moveTo>
                  <a:pt x="0" y="0"/>
                </a:moveTo>
                <a:lnTo>
                  <a:pt x="1485137" y="0"/>
                </a:lnTo>
                <a:lnTo>
                  <a:pt x="1485137" y="1485137"/>
                </a:lnTo>
                <a:lnTo>
                  <a:pt x="0" y="1485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130085" y="3036899"/>
            <a:ext cx="1475901" cy="1278015"/>
          </a:xfrm>
          <a:custGeom>
            <a:avLst/>
            <a:gdLst/>
            <a:ahLst/>
            <a:cxnLst/>
            <a:rect r="r" b="b" t="t" l="l"/>
            <a:pathLst>
              <a:path h="1278015" w="1475901">
                <a:moveTo>
                  <a:pt x="0" y="0"/>
                </a:moveTo>
                <a:lnTo>
                  <a:pt x="1475901" y="0"/>
                </a:lnTo>
                <a:lnTo>
                  <a:pt x="1475901" y="1278015"/>
                </a:lnTo>
                <a:lnTo>
                  <a:pt x="0" y="1278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489508" y="8464356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C#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626629" y="8400293"/>
            <a:ext cx="1889501" cy="68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6"/>
              </a:lnSpc>
              <a:spcBef>
                <a:spcPct val="0"/>
              </a:spcBef>
            </a:pPr>
            <a:r>
              <a:rPr lang="en-US" sz="2164">
                <a:solidFill>
                  <a:srgbClr val="FFFFFF"/>
                </a:solidFill>
                <a:latin typeface="王漢宗特黑體"/>
              </a:rPr>
              <a:t>Asp.Net Core Web Api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2094922" y="6087539"/>
            <a:ext cx="2790800" cy="2790800"/>
          </a:xfrm>
          <a:custGeom>
            <a:avLst/>
            <a:gdLst/>
            <a:ahLst/>
            <a:cxnLst/>
            <a:rect r="r" b="b" t="t" l="l"/>
            <a:pathLst>
              <a:path h="2790800" w="2790800">
                <a:moveTo>
                  <a:pt x="0" y="0"/>
                </a:moveTo>
                <a:lnTo>
                  <a:pt x="2790801" y="0"/>
                </a:lnTo>
                <a:lnTo>
                  <a:pt x="2790801" y="2790801"/>
                </a:lnTo>
                <a:lnTo>
                  <a:pt x="0" y="2790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971532" y="3015162"/>
            <a:ext cx="2188723" cy="1459149"/>
          </a:xfrm>
          <a:custGeom>
            <a:avLst/>
            <a:gdLst/>
            <a:ahLst/>
            <a:cxnLst/>
            <a:rect r="r" b="b" t="t" l="l"/>
            <a:pathLst>
              <a:path h="1459149" w="2188723">
                <a:moveTo>
                  <a:pt x="0" y="0"/>
                </a:moveTo>
                <a:lnTo>
                  <a:pt x="2188723" y="0"/>
                </a:lnTo>
                <a:lnTo>
                  <a:pt x="2188723" y="1459149"/>
                </a:lnTo>
                <a:lnTo>
                  <a:pt x="0" y="14591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557115" y="3036899"/>
            <a:ext cx="1803811" cy="1437412"/>
          </a:xfrm>
          <a:custGeom>
            <a:avLst/>
            <a:gdLst/>
            <a:ahLst/>
            <a:cxnLst/>
            <a:rect r="r" b="b" t="t" l="l"/>
            <a:pathLst>
              <a:path h="1437412" w="1803811">
                <a:moveTo>
                  <a:pt x="0" y="0"/>
                </a:moveTo>
                <a:lnTo>
                  <a:pt x="1803811" y="0"/>
                </a:lnTo>
                <a:lnTo>
                  <a:pt x="1803811" y="1437412"/>
                </a:lnTo>
                <a:lnTo>
                  <a:pt x="0" y="14374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895378" y="7014912"/>
            <a:ext cx="1377457" cy="1506593"/>
          </a:xfrm>
          <a:custGeom>
            <a:avLst/>
            <a:gdLst/>
            <a:ahLst/>
            <a:cxnLst/>
            <a:rect r="r" b="b" t="t" l="l"/>
            <a:pathLst>
              <a:path h="1506593" w="1377457">
                <a:moveTo>
                  <a:pt x="0" y="0"/>
                </a:moveTo>
                <a:lnTo>
                  <a:pt x="1377457" y="0"/>
                </a:lnTo>
                <a:lnTo>
                  <a:pt x="1377457" y="1506594"/>
                </a:lnTo>
                <a:lnTo>
                  <a:pt x="0" y="1506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710082" y="7014912"/>
            <a:ext cx="1722594" cy="1049296"/>
          </a:xfrm>
          <a:custGeom>
            <a:avLst/>
            <a:gdLst/>
            <a:ahLst/>
            <a:cxnLst/>
            <a:rect r="r" b="b" t="t" l="l"/>
            <a:pathLst>
              <a:path h="1049296" w="1722594">
                <a:moveTo>
                  <a:pt x="0" y="0"/>
                </a:moveTo>
                <a:lnTo>
                  <a:pt x="1722594" y="0"/>
                </a:lnTo>
                <a:lnTo>
                  <a:pt x="1722594" y="1049296"/>
                </a:lnTo>
                <a:lnTo>
                  <a:pt x="0" y="10492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878282" y="8434126"/>
            <a:ext cx="1895722" cy="65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2168">
                <a:solidFill>
                  <a:srgbClr val="FFFFFF"/>
                </a:solidFill>
                <a:latin typeface="Noto Sans T Chinese Bold"/>
              </a:rPr>
              <a:t>Microsoft </a:t>
            </a:r>
          </a:p>
          <a:p>
            <a:pPr algn="ctr" marL="0" indent="0" lvl="0">
              <a:lnSpc>
                <a:spcPts val="2602"/>
              </a:lnSpc>
              <a:spcBef>
                <a:spcPct val="0"/>
              </a:spcBef>
            </a:pPr>
            <a:r>
              <a:rPr lang="en-US" sz="2168">
                <a:solidFill>
                  <a:srgbClr val="FFFFFF"/>
                </a:solidFill>
                <a:latin typeface="Noto Sans T Chinese Bold"/>
              </a:rPr>
              <a:t>SQL server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489508" y="4617033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HTML5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494216" y="4617033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CSS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642210" y="4617033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JavaScript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888010" y="4617033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Vue.js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085868" y="4617033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jQuery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478995" y="4617033"/>
            <a:ext cx="196005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  <a:hlinkClick r:id="rId17" tooltip="https://en.wikipedia.org/wiki/Bootstrap_%28front-end_framework%29"/>
              </a:rPr>
              <a:t>Bootstrap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642210" y="8464356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Python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146205" y="8464356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</a:rPr>
              <a:t>Git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885248" y="379614"/>
            <a:ext cx="447940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採用技術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7178" y="1274049"/>
            <a:ext cx="10206739" cy="10247665"/>
          </a:xfrm>
          <a:custGeom>
            <a:avLst/>
            <a:gdLst/>
            <a:ahLst/>
            <a:cxnLst/>
            <a:rect r="r" b="b" t="t" l="l"/>
            <a:pathLst>
              <a:path h="10247665" w="10206739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6403" y="1723137"/>
            <a:ext cx="11615194" cy="7904270"/>
          </a:xfrm>
          <a:custGeom>
            <a:avLst/>
            <a:gdLst/>
            <a:ahLst/>
            <a:cxnLst/>
            <a:rect r="r" b="b" t="t" l="l"/>
            <a:pathLst>
              <a:path h="7904270" w="11615194">
                <a:moveTo>
                  <a:pt x="0" y="0"/>
                </a:moveTo>
                <a:lnTo>
                  <a:pt x="11615194" y="0"/>
                </a:lnTo>
                <a:lnTo>
                  <a:pt x="11615194" y="7904269"/>
                </a:lnTo>
                <a:lnTo>
                  <a:pt x="0" y="7904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6225" y="1723137"/>
            <a:ext cx="1006841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資</a:t>
            </a:r>
          </a:p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料</a:t>
            </a:r>
          </a:p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庫</a:t>
            </a:r>
          </a:p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設</a:t>
            </a:r>
          </a:p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計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341092" y="799212"/>
            <a:ext cx="96058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時程規劃圖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5479466" y="3488678"/>
            <a:ext cx="0" cy="6060619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773928" y="3488678"/>
            <a:ext cx="0" cy="6060619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486387" y="3508416"/>
            <a:ext cx="0" cy="6001402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116225" y="3488678"/>
            <a:ext cx="0" cy="6001402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7058688" y="3508416"/>
            <a:ext cx="0" cy="6001402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910212" y="3508416"/>
            <a:ext cx="0" cy="604088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7961911" y="4665582"/>
            <a:ext cx="2395014" cy="457210"/>
          </a:xfrm>
          <a:prstGeom prst="rect">
            <a:avLst/>
          </a:prstGeom>
          <a:solidFill>
            <a:srgbClr val="A70052"/>
          </a:solidFill>
        </p:spPr>
      </p:sp>
      <p:sp>
        <p:nvSpPr>
          <p:cNvPr name="AutoShape 16" id="16"/>
          <p:cNvSpPr/>
          <p:nvPr/>
        </p:nvSpPr>
        <p:spPr>
          <a:xfrm rot="0">
            <a:off x="11901606" y="6380550"/>
            <a:ext cx="1198137" cy="457210"/>
          </a:xfrm>
          <a:prstGeom prst="rect">
            <a:avLst/>
          </a:prstGeom>
          <a:solidFill>
            <a:srgbClr val="86C7ED"/>
          </a:solidFill>
        </p:spPr>
      </p:sp>
      <p:sp>
        <p:nvSpPr>
          <p:cNvPr name="AutoShape 17" id="17"/>
          <p:cNvSpPr/>
          <p:nvPr/>
        </p:nvSpPr>
        <p:spPr>
          <a:xfrm rot="0">
            <a:off x="14226898" y="8140232"/>
            <a:ext cx="1903614" cy="457210"/>
          </a:xfrm>
          <a:prstGeom prst="rect">
            <a:avLst/>
          </a:prstGeom>
          <a:solidFill>
            <a:srgbClr val="3886E1"/>
          </a:solidFill>
        </p:spPr>
      </p:sp>
      <p:sp>
        <p:nvSpPr>
          <p:cNvPr name="AutoShape 18" id="18"/>
          <p:cNvSpPr/>
          <p:nvPr/>
        </p:nvSpPr>
        <p:spPr>
          <a:xfrm rot="0">
            <a:off x="15767749" y="8938805"/>
            <a:ext cx="1290938" cy="45721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AutoShape 19" id="19"/>
          <p:cNvSpPr/>
          <p:nvPr/>
        </p:nvSpPr>
        <p:spPr>
          <a:xfrm rot="0">
            <a:off x="9159418" y="5486327"/>
            <a:ext cx="3184303" cy="508117"/>
          </a:xfrm>
          <a:prstGeom prst="rect">
            <a:avLst/>
          </a:prstGeom>
          <a:solidFill>
            <a:srgbClr val="3886E1"/>
          </a:solidFill>
        </p:spPr>
      </p:sp>
      <p:sp>
        <p:nvSpPr>
          <p:cNvPr name="AutoShape 20" id="20"/>
          <p:cNvSpPr/>
          <p:nvPr/>
        </p:nvSpPr>
        <p:spPr>
          <a:xfrm rot="0">
            <a:off x="3910212" y="3743024"/>
            <a:ext cx="4863716" cy="508117"/>
          </a:xfrm>
          <a:prstGeom prst="rect">
            <a:avLst/>
          </a:prstGeom>
          <a:solidFill>
            <a:srgbClr val="9543E8"/>
          </a:solidFill>
        </p:spPr>
      </p:sp>
      <p:sp>
        <p:nvSpPr>
          <p:cNvPr name="AutoShape 21" id="21"/>
          <p:cNvSpPr/>
          <p:nvPr/>
        </p:nvSpPr>
        <p:spPr>
          <a:xfrm rot="0">
            <a:off x="12500674" y="7256621"/>
            <a:ext cx="1726224" cy="508117"/>
          </a:xfrm>
          <a:prstGeom prst="rect">
            <a:avLst/>
          </a:prstGeom>
          <a:solidFill>
            <a:srgbClr val="4CDDDB"/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605641" y="4719781"/>
            <a:ext cx="3014059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爬蟲抓取資料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5641" y="3902526"/>
            <a:ext cx="3014059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專題前期討論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0790" y="6469895"/>
            <a:ext cx="3228910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前後端分離作業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641" y="7351910"/>
            <a:ext cx="3014059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製作前台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0790" y="5617255"/>
            <a:ext cx="3228910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Fira Sans Semi-Bold"/>
                <a:ea typeface="Fira Sans Semi-Bold"/>
              </a:rPr>
              <a:t>ASP.NET MVC 後台製作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9579" y="8233925"/>
            <a:ext cx="2900120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製作後台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9579" y="9047400"/>
            <a:ext cx="2900120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Fira Sans Semi-Bold"/>
              </a:rPr>
              <a:t>準備報告及面試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910212" y="2349987"/>
            <a:ext cx="2124487" cy="845562"/>
            <a:chOff x="0" y="0"/>
            <a:chExt cx="13497484" cy="5372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497485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497485">
                  <a:moveTo>
                    <a:pt x="1194681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946814" y="5372100"/>
                  </a:lnTo>
                  <a:lnTo>
                    <a:pt x="13497485" y="2686050"/>
                  </a:lnTo>
                  <a:lnTo>
                    <a:pt x="1194681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31" id="31"/>
          <p:cNvSpPr/>
          <p:nvPr/>
        </p:nvSpPr>
        <p:spPr>
          <a:xfrm>
            <a:off x="3895925" y="5318055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3895925" y="6189707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3895925" y="7933011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3895925" y="7061359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3895925" y="8793077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3895925" y="9549296"/>
            <a:ext cx="13177050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3910212" y="4446403"/>
            <a:ext cx="13148475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3910212" y="3486061"/>
            <a:ext cx="13148475" cy="0"/>
          </a:xfrm>
          <a:prstGeom prst="line">
            <a:avLst/>
          </a:prstGeom>
          <a:ln cap="flat" w="28575">
            <a:solidFill>
              <a:srgbClr val="CBCB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5076031" y="2349987"/>
            <a:ext cx="4108665" cy="845562"/>
            <a:chOff x="0" y="0"/>
            <a:chExt cx="26103546" cy="53721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103545" cy="5372100"/>
            </a:xfrm>
            <a:custGeom>
              <a:avLst/>
              <a:gdLst/>
              <a:ahLst/>
              <a:cxnLst/>
              <a:rect r="r" b="b" t="t" l="l"/>
              <a:pathLst>
                <a:path h="5372100" w="26103545">
                  <a:moveTo>
                    <a:pt x="245528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552875" y="5372100"/>
                  </a:lnTo>
                  <a:lnTo>
                    <a:pt x="26103545" y="2686050"/>
                  </a:lnTo>
                  <a:lnTo>
                    <a:pt x="2455287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8647383" y="2349987"/>
            <a:ext cx="4108665" cy="845562"/>
            <a:chOff x="0" y="0"/>
            <a:chExt cx="26103546" cy="5372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103545" cy="5372100"/>
            </a:xfrm>
            <a:custGeom>
              <a:avLst/>
              <a:gdLst/>
              <a:ahLst/>
              <a:cxnLst/>
              <a:rect r="r" b="b" t="t" l="l"/>
              <a:pathLst>
                <a:path h="5372100" w="26103545">
                  <a:moveTo>
                    <a:pt x="245528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552875" y="5372100"/>
                  </a:lnTo>
                  <a:lnTo>
                    <a:pt x="26103545" y="2686050"/>
                  </a:lnTo>
                  <a:lnTo>
                    <a:pt x="245528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172566" y="2349987"/>
            <a:ext cx="4108665" cy="845562"/>
            <a:chOff x="0" y="0"/>
            <a:chExt cx="26103546" cy="53721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6103545" cy="5372100"/>
            </a:xfrm>
            <a:custGeom>
              <a:avLst/>
              <a:gdLst/>
              <a:ahLst/>
              <a:cxnLst/>
              <a:rect r="r" b="b" t="t" l="l"/>
              <a:pathLst>
                <a:path h="5372100" w="26103545">
                  <a:moveTo>
                    <a:pt x="245528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552875" y="5372100"/>
                  </a:lnTo>
                  <a:lnTo>
                    <a:pt x="26103545" y="2686050"/>
                  </a:lnTo>
                  <a:lnTo>
                    <a:pt x="2455287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747459" y="2349987"/>
            <a:ext cx="1325516" cy="845562"/>
            <a:chOff x="0" y="0"/>
            <a:chExt cx="8421391" cy="53721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421391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21391">
                  <a:moveTo>
                    <a:pt x="68707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870721" y="5372100"/>
                  </a:lnTo>
                  <a:lnTo>
                    <a:pt x="8421391" y="2686050"/>
                  </a:lnTo>
                  <a:lnTo>
                    <a:pt x="6870721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5493754" y="2566822"/>
            <a:ext cx="2568053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Fira Sans Semi-Bold"/>
                <a:ea typeface="Fira Sans Semi-Bold"/>
              </a:rPr>
              <a:t>3月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343032" y="2566822"/>
            <a:ext cx="732999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Fira Sans Semi-Bold"/>
                <a:ea typeface="Fira Sans Semi-Bold"/>
              </a:rPr>
              <a:t>2月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072898" y="2566822"/>
            <a:ext cx="2568053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Fira Sans Semi-Bold"/>
                <a:ea typeface="Fira Sans Semi-Bold"/>
              </a:rPr>
              <a:t>4月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756048" y="2566822"/>
            <a:ext cx="2568053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Fira Sans Semi-Bold"/>
                <a:ea typeface="Fira Sans Semi-Bold"/>
              </a:rPr>
              <a:t>5月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130513" y="2566822"/>
            <a:ext cx="710538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Fira Sans Semi-Bold"/>
                <a:ea typeface="Fira Sans Semi-Bold"/>
              </a:rPr>
              <a:t>6月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3948" y="3629724"/>
            <a:ext cx="7505222" cy="304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65"/>
              </a:lnSpc>
            </a:pPr>
            <a:r>
              <a:rPr lang="en-US" sz="10054">
                <a:solidFill>
                  <a:srgbClr val="FFFFFF"/>
                </a:solidFill>
                <a:ea typeface="Noto Sans T Chinese Bold"/>
              </a:rPr>
              <a:t>謝謝觀看</a:t>
            </a:r>
          </a:p>
          <a:p>
            <a:pPr algn="l" marL="0" indent="0" lvl="0">
              <a:lnSpc>
                <a:spcPts val="1206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325845"/>
            <a:ext cx="7580470" cy="153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4"/>
              </a:lnSpc>
              <a:spcBef>
                <a:spcPct val="0"/>
              </a:spcBef>
            </a:pPr>
            <a:r>
              <a:rPr lang="en-US" sz="4417">
                <a:solidFill>
                  <a:srgbClr val="FFFFFF"/>
                </a:solidFill>
                <a:latin typeface="Noto Sans T Chinese"/>
                <a:ea typeface="Noto Sans T Chinese"/>
              </a:rPr>
              <a:t>Q&amp;A時間</a:t>
            </a:r>
          </a:p>
          <a:p>
            <a:pPr algn="l" marL="0" indent="0" lvl="0">
              <a:lnSpc>
                <a:spcPts val="618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56375" y="1028700"/>
            <a:ext cx="2567255" cy="1562817"/>
          </a:xfrm>
          <a:custGeom>
            <a:avLst/>
            <a:gdLst/>
            <a:ahLst/>
            <a:cxnLst/>
            <a:rect r="r" b="b" t="t" l="l"/>
            <a:pathLst>
              <a:path h="1562817" w="2567255">
                <a:moveTo>
                  <a:pt x="0" y="0"/>
                </a:moveTo>
                <a:lnTo>
                  <a:pt x="2567256" y="0"/>
                </a:lnTo>
                <a:lnTo>
                  <a:pt x="2567256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91834" y="1028700"/>
            <a:ext cx="1519839" cy="1562817"/>
          </a:xfrm>
          <a:custGeom>
            <a:avLst/>
            <a:gdLst/>
            <a:ahLst/>
            <a:cxnLst/>
            <a:rect r="r" b="b" t="t" l="l"/>
            <a:pathLst>
              <a:path h="1562817" w="1519839">
                <a:moveTo>
                  <a:pt x="0" y="0"/>
                </a:moveTo>
                <a:lnTo>
                  <a:pt x="1519840" y="0"/>
                </a:lnTo>
                <a:lnTo>
                  <a:pt x="151984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2176" y="3147147"/>
            <a:ext cx="1400675" cy="1562817"/>
          </a:xfrm>
          <a:custGeom>
            <a:avLst/>
            <a:gdLst/>
            <a:ahLst/>
            <a:cxnLst/>
            <a:rect r="r" b="b" t="t" l="l"/>
            <a:pathLst>
              <a:path h="1562817" w="1400675">
                <a:moveTo>
                  <a:pt x="0" y="0"/>
                </a:moveTo>
                <a:lnTo>
                  <a:pt x="1400674" y="0"/>
                </a:lnTo>
                <a:lnTo>
                  <a:pt x="140067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4991" y="3109078"/>
            <a:ext cx="1409502" cy="1638956"/>
          </a:xfrm>
          <a:custGeom>
            <a:avLst/>
            <a:gdLst/>
            <a:ahLst/>
            <a:cxnLst/>
            <a:rect r="r" b="b" t="t" l="l"/>
            <a:pathLst>
              <a:path h="1638956" w="1409502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58382" y="3147147"/>
            <a:ext cx="1798926" cy="1562817"/>
          </a:xfrm>
          <a:custGeom>
            <a:avLst/>
            <a:gdLst/>
            <a:ahLst/>
            <a:cxnLst/>
            <a:rect r="r" b="b" t="t" l="l"/>
            <a:pathLst>
              <a:path h="1562817" w="1798926">
                <a:moveTo>
                  <a:pt x="0" y="0"/>
                </a:moveTo>
                <a:lnTo>
                  <a:pt x="1798925" y="0"/>
                </a:lnTo>
                <a:lnTo>
                  <a:pt x="1798925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56375" y="3147147"/>
            <a:ext cx="1894323" cy="1562817"/>
          </a:xfrm>
          <a:custGeom>
            <a:avLst/>
            <a:gdLst/>
            <a:ahLst/>
            <a:cxnLst/>
            <a:rect r="r" b="b" t="t" l="l"/>
            <a:pathLst>
              <a:path h="1562817" w="1894323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69266" y="7297310"/>
            <a:ext cx="1913584" cy="2052101"/>
          </a:xfrm>
          <a:custGeom>
            <a:avLst/>
            <a:gdLst/>
            <a:ahLst/>
            <a:cxnLst/>
            <a:rect r="r" b="b" t="t" l="l"/>
            <a:pathLst>
              <a:path h="2052101" w="1913584">
                <a:moveTo>
                  <a:pt x="0" y="0"/>
                </a:moveTo>
                <a:lnTo>
                  <a:pt x="1913584" y="0"/>
                </a:lnTo>
                <a:lnTo>
                  <a:pt x="1913584" y="2052101"/>
                </a:lnTo>
                <a:lnTo>
                  <a:pt x="0" y="2052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9877" y="1028700"/>
            <a:ext cx="1902973" cy="1562817"/>
          </a:xfrm>
          <a:custGeom>
            <a:avLst/>
            <a:gdLst/>
            <a:ahLst/>
            <a:cxnLst/>
            <a:rect r="r" b="b" t="t" l="l"/>
            <a:pathLst>
              <a:path h="1562817" w="1902973">
                <a:moveTo>
                  <a:pt x="0" y="0"/>
                </a:moveTo>
                <a:lnTo>
                  <a:pt x="1902973" y="0"/>
                </a:lnTo>
                <a:lnTo>
                  <a:pt x="190297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7786594"/>
            <a:ext cx="2119074" cy="1562817"/>
          </a:xfrm>
          <a:custGeom>
            <a:avLst/>
            <a:gdLst/>
            <a:ahLst/>
            <a:cxnLst/>
            <a:rect r="r" b="b" t="t" l="l"/>
            <a:pathLst>
              <a:path h="1562817" w="2119074">
                <a:moveTo>
                  <a:pt x="0" y="0"/>
                </a:moveTo>
                <a:lnTo>
                  <a:pt x="2119074" y="0"/>
                </a:lnTo>
                <a:lnTo>
                  <a:pt x="211907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15874" y="5243333"/>
            <a:ext cx="1660363" cy="1562817"/>
          </a:xfrm>
          <a:custGeom>
            <a:avLst/>
            <a:gdLst/>
            <a:ahLst/>
            <a:cxnLst/>
            <a:rect r="r" b="b" t="t" l="l"/>
            <a:pathLst>
              <a:path h="1562817" w="1660363">
                <a:moveTo>
                  <a:pt x="0" y="0"/>
                </a:moveTo>
                <a:lnTo>
                  <a:pt x="1660364" y="0"/>
                </a:lnTo>
                <a:lnTo>
                  <a:pt x="166036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8865" y="5243333"/>
            <a:ext cx="1613230" cy="1562817"/>
          </a:xfrm>
          <a:custGeom>
            <a:avLst/>
            <a:gdLst/>
            <a:ahLst/>
            <a:cxnLst/>
            <a:rect r="r" b="b" t="t" l="l"/>
            <a:pathLst>
              <a:path h="1562817" w="1613230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0738" y="5243333"/>
            <a:ext cx="1722112" cy="1562817"/>
          </a:xfrm>
          <a:custGeom>
            <a:avLst/>
            <a:gdLst/>
            <a:ahLst/>
            <a:cxnLst/>
            <a:rect r="r" b="b" t="t" l="l"/>
            <a:pathLst>
              <a:path h="1562817" w="1722112">
                <a:moveTo>
                  <a:pt x="0" y="0"/>
                </a:moveTo>
                <a:lnTo>
                  <a:pt x="1722112" y="0"/>
                </a:lnTo>
                <a:lnTo>
                  <a:pt x="1722112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54722" y="5243333"/>
            <a:ext cx="2073389" cy="1562817"/>
          </a:xfrm>
          <a:custGeom>
            <a:avLst/>
            <a:gdLst/>
            <a:ahLst/>
            <a:cxnLst/>
            <a:rect r="r" b="b" t="t" l="l"/>
            <a:pathLst>
              <a:path h="1562817" w="2073389">
                <a:moveTo>
                  <a:pt x="0" y="0"/>
                </a:moveTo>
                <a:lnTo>
                  <a:pt x="2073389" y="0"/>
                </a:lnTo>
                <a:lnTo>
                  <a:pt x="2073389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95748" y="7786594"/>
            <a:ext cx="2140845" cy="1562817"/>
          </a:xfrm>
          <a:custGeom>
            <a:avLst/>
            <a:gdLst/>
            <a:ahLst/>
            <a:cxnLst/>
            <a:rect r="r" b="b" t="t" l="l"/>
            <a:pathLst>
              <a:path h="1562817" w="2140845">
                <a:moveTo>
                  <a:pt x="0" y="0"/>
                </a:moveTo>
                <a:lnTo>
                  <a:pt x="2140844" y="0"/>
                </a:lnTo>
                <a:lnTo>
                  <a:pt x="214084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4338" y="187431"/>
            <a:ext cx="8840830" cy="8229600"/>
          </a:xfrm>
          <a:custGeom>
            <a:avLst/>
            <a:gdLst/>
            <a:ahLst/>
            <a:cxnLst/>
            <a:rect r="r" b="b" t="t" l="l"/>
            <a:pathLst>
              <a:path h="8229600" w="8840830">
                <a:moveTo>
                  <a:pt x="0" y="0"/>
                </a:moveTo>
                <a:lnTo>
                  <a:pt x="8840830" y="0"/>
                </a:lnTo>
                <a:lnTo>
                  <a:pt x="88408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1" r="0" b="-1121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STEAMNEXUS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530021" y="3086515"/>
            <a:ext cx="1435359" cy="1435359"/>
          </a:xfrm>
          <a:custGeom>
            <a:avLst/>
            <a:gdLst/>
            <a:ahLst/>
            <a:cxnLst/>
            <a:rect r="r" b="b" t="t" l="l"/>
            <a:pathLst>
              <a:path h="1435359" w="1435359">
                <a:moveTo>
                  <a:pt x="0" y="0"/>
                </a:moveTo>
                <a:lnTo>
                  <a:pt x="1435359" y="0"/>
                </a:lnTo>
                <a:lnTo>
                  <a:pt x="1435359" y="1435359"/>
                </a:lnTo>
                <a:lnTo>
                  <a:pt x="0" y="1435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62401"/>
            <a:ext cx="93273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專案動機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054" y="3980921"/>
            <a:ext cx="12136652" cy="443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在遊戲玩家的世界裡</a:t>
            </a:r>
          </a:p>
          <a:p>
            <a:pPr algn="ctr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to Sans T Chinese"/>
                <a:ea typeface="Noto Sans T Chinese"/>
              </a:rPr>
              <a:t>Steam 無疑是最受歡迎的數位遊戲平台</a:t>
            </a:r>
          </a:p>
          <a:p>
            <a:pPr algn="ctr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我們深知玩家在購買遊戲時，都希望能買到最超值的好價錢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to Sans T Chinese"/>
                <a:ea typeface="Noto Sans T Chinese"/>
              </a:rPr>
              <a:t>也知道玩家會想組一台CP質高的電腦，應付所有想玩的遊戲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STEAMNEXUS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168361">
            <a:off x="5198270" y="5749359"/>
            <a:ext cx="3480037" cy="3358236"/>
          </a:xfrm>
          <a:custGeom>
            <a:avLst/>
            <a:gdLst/>
            <a:ahLst/>
            <a:cxnLst/>
            <a:rect r="r" b="b" t="t" l="l"/>
            <a:pathLst>
              <a:path h="3358236" w="3480037">
                <a:moveTo>
                  <a:pt x="0" y="0"/>
                </a:moveTo>
                <a:lnTo>
                  <a:pt x="3480037" y="0"/>
                </a:lnTo>
                <a:lnTo>
                  <a:pt x="3480037" y="3358236"/>
                </a:lnTo>
                <a:lnTo>
                  <a:pt x="0" y="335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6160">
            <a:off x="9811648" y="3362209"/>
            <a:ext cx="2860500" cy="2968094"/>
          </a:xfrm>
          <a:custGeom>
            <a:avLst/>
            <a:gdLst/>
            <a:ahLst/>
            <a:cxnLst/>
            <a:rect r="r" b="b" t="t" l="l"/>
            <a:pathLst>
              <a:path h="2968094" w="2860500">
                <a:moveTo>
                  <a:pt x="0" y="0"/>
                </a:moveTo>
                <a:lnTo>
                  <a:pt x="2860500" y="0"/>
                </a:lnTo>
                <a:lnTo>
                  <a:pt x="2860500" y="2968093"/>
                </a:lnTo>
                <a:lnTo>
                  <a:pt x="0" y="296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9122">
            <a:off x="-195260" y="6005215"/>
            <a:ext cx="4828874" cy="3772558"/>
          </a:xfrm>
          <a:custGeom>
            <a:avLst/>
            <a:gdLst/>
            <a:ahLst/>
            <a:cxnLst/>
            <a:rect r="r" b="b" t="t" l="l"/>
            <a:pathLst>
              <a:path h="3772558" w="4828874">
                <a:moveTo>
                  <a:pt x="0" y="0"/>
                </a:moveTo>
                <a:lnTo>
                  <a:pt x="4828874" y="0"/>
                </a:lnTo>
                <a:lnTo>
                  <a:pt x="4828874" y="3772557"/>
                </a:lnTo>
                <a:lnTo>
                  <a:pt x="0" y="3772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57937">
            <a:off x="14488821" y="3780339"/>
            <a:ext cx="1859199" cy="2430326"/>
          </a:xfrm>
          <a:custGeom>
            <a:avLst/>
            <a:gdLst/>
            <a:ahLst/>
            <a:cxnLst/>
            <a:rect r="r" b="b" t="t" l="l"/>
            <a:pathLst>
              <a:path h="2430326" w="1859199">
                <a:moveTo>
                  <a:pt x="0" y="0"/>
                </a:moveTo>
                <a:lnTo>
                  <a:pt x="1859200" y="0"/>
                </a:lnTo>
                <a:lnTo>
                  <a:pt x="1859200" y="2430325"/>
                </a:lnTo>
                <a:lnTo>
                  <a:pt x="0" y="2430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2482" y="3188906"/>
            <a:ext cx="803114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詳細記錄每款遊戲的歷史價格走勢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會員遊戲追蹤系統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6766" y="1577291"/>
            <a:ext cx="1413881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一站式遊戲資訊和硬體估價服務平台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6174" y="7037952"/>
            <a:ext cx="803114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步驟式電腦配單系統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Noto Sans T Chinese"/>
              </a:rPr>
              <a:t>硬體菜單與遊戲需求匹配系統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STEAMNEXUS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32961" y="3773081"/>
            <a:ext cx="2446700" cy="2241789"/>
          </a:xfrm>
          <a:custGeom>
            <a:avLst/>
            <a:gdLst/>
            <a:ahLst/>
            <a:cxnLst/>
            <a:rect r="r" b="b" t="t" l="l"/>
            <a:pathLst>
              <a:path h="2241789" w="2446700">
                <a:moveTo>
                  <a:pt x="0" y="0"/>
                </a:moveTo>
                <a:lnTo>
                  <a:pt x="2446701" y="0"/>
                </a:lnTo>
                <a:lnTo>
                  <a:pt x="2446701" y="2241789"/>
                </a:lnTo>
                <a:lnTo>
                  <a:pt x="0" y="2241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1800" y="3838762"/>
            <a:ext cx="2110426" cy="2110426"/>
          </a:xfrm>
          <a:custGeom>
            <a:avLst/>
            <a:gdLst/>
            <a:ahLst/>
            <a:cxnLst/>
            <a:rect r="r" b="b" t="t" l="l"/>
            <a:pathLst>
              <a:path h="2110426" w="2110426">
                <a:moveTo>
                  <a:pt x="0" y="0"/>
                </a:moveTo>
                <a:lnTo>
                  <a:pt x="2110426" y="0"/>
                </a:lnTo>
                <a:lnTo>
                  <a:pt x="2110426" y="2110426"/>
                </a:lnTo>
                <a:lnTo>
                  <a:pt x="0" y="211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4286" y="4308304"/>
            <a:ext cx="3271227" cy="1316669"/>
          </a:xfrm>
          <a:custGeom>
            <a:avLst/>
            <a:gdLst/>
            <a:ahLst/>
            <a:cxnLst/>
            <a:rect r="r" b="b" t="t" l="l"/>
            <a:pathLst>
              <a:path h="1316669" w="3271227">
                <a:moveTo>
                  <a:pt x="0" y="0"/>
                </a:moveTo>
                <a:lnTo>
                  <a:pt x="3271227" y="0"/>
                </a:lnTo>
                <a:lnTo>
                  <a:pt x="3271227" y="1316669"/>
                </a:lnTo>
                <a:lnTo>
                  <a:pt x="0" y="1316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896" y="6966302"/>
            <a:ext cx="2370938" cy="2370938"/>
          </a:xfrm>
          <a:custGeom>
            <a:avLst/>
            <a:gdLst/>
            <a:ahLst/>
            <a:cxnLst/>
            <a:rect r="r" b="b" t="t" l="l"/>
            <a:pathLst>
              <a:path h="2370938" w="2370938">
                <a:moveTo>
                  <a:pt x="0" y="0"/>
                </a:moveTo>
                <a:lnTo>
                  <a:pt x="2370938" y="0"/>
                </a:lnTo>
                <a:lnTo>
                  <a:pt x="2370938" y="2370937"/>
                </a:lnTo>
                <a:lnTo>
                  <a:pt x="0" y="2370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9899" y="7192832"/>
            <a:ext cx="2065468" cy="2065468"/>
          </a:xfrm>
          <a:custGeom>
            <a:avLst/>
            <a:gdLst/>
            <a:ahLst/>
            <a:cxnLst/>
            <a:rect r="r" b="b" t="t" l="l"/>
            <a:pathLst>
              <a:path h="2065468" w="2065468">
                <a:moveTo>
                  <a:pt x="0" y="0"/>
                </a:moveTo>
                <a:lnTo>
                  <a:pt x="2065468" y="0"/>
                </a:lnTo>
                <a:lnTo>
                  <a:pt x="2065468" y="2065468"/>
                </a:lnTo>
                <a:lnTo>
                  <a:pt x="0" y="2065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04238">
            <a:off x="2334592" y="5292920"/>
            <a:ext cx="1437161" cy="1390126"/>
          </a:xfrm>
          <a:custGeom>
            <a:avLst/>
            <a:gdLst/>
            <a:ahLst/>
            <a:cxnLst/>
            <a:rect r="r" b="b" t="t" l="l"/>
            <a:pathLst>
              <a:path h="1390126" w="1437161">
                <a:moveTo>
                  <a:pt x="0" y="0"/>
                </a:moveTo>
                <a:lnTo>
                  <a:pt x="1437161" y="0"/>
                </a:lnTo>
                <a:lnTo>
                  <a:pt x="1437161" y="1390126"/>
                </a:lnTo>
                <a:lnTo>
                  <a:pt x="0" y="1390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743378" y="7405737"/>
            <a:ext cx="1931502" cy="193150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820053" y="7706989"/>
            <a:ext cx="1778152" cy="1328999"/>
          </a:xfrm>
          <a:custGeom>
            <a:avLst/>
            <a:gdLst/>
            <a:ahLst/>
            <a:cxnLst/>
            <a:rect r="r" b="b" t="t" l="l"/>
            <a:pathLst>
              <a:path h="1328999" w="1778152">
                <a:moveTo>
                  <a:pt x="0" y="0"/>
                </a:moveTo>
                <a:lnTo>
                  <a:pt x="1778152" y="0"/>
                </a:lnTo>
                <a:lnTo>
                  <a:pt x="1778152" y="1328999"/>
                </a:lnTo>
                <a:lnTo>
                  <a:pt x="0" y="1328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7198" y="6725644"/>
            <a:ext cx="780206" cy="1474616"/>
          </a:xfrm>
          <a:custGeom>
            <a:avLst/>
            <a:gdLst/>
            <a:ahLst/>
            <a:cxnLst/>
            <a:rect r="r" b="b" t="t" l="l"/>
            <a:pathLst>
              <a:path h="1474616" w="780206">
                <a:moveTo>
                  <a:pt x="0" y="0"/>
                </a:moveTo>
                <a:lnTo>
                  <a:pt x="780206" y="0"/>
                </a:lnTo>
                <a:lnTo>
                  <a:pt x="780206" y="1474615"/>
                </a:lnTo>
                <a:lnTo>
                  <a:pt x="0" y="14746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05357" y="4618873"/>
            <a:ext cx="1968140" cy="559159"/>
          </a:xfrm>
          <a:custGeom>
            <a:avLst/>
            <a:gdLst/>
            <a:ahLst/>
            <a:cxnLst/>
            <a:rect r="r" b="b" t="t" l="l"/>
            <a:pathLst>
              <a:path h="559159" w="1968140">
                <a:moveTo>
                  <a:pt x="0" y="0"/>
                </a:moveTo>
                <a:lnTo>
                  <a:pt x="1968139" y="0"/>
                </a:lnTo>
                <a:lnTo>
                  <a:pt x="1968139" y="559159"/>
                </a:lnTo>
                <a:lnTo>
                  <a:pt x="0" y="559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45774" y="3941937"/>
            <a:ext cx="2007251" cy="2007251"/>
          </a:xfrm>
          <a:custGeom>
            <a:avLst/>
            <a:gdLst/>
            <a:ahLst/>
            <a:cxnLst/>
            <a:rect r="r" b="b" t="t" l="l"/>
            <a:pathLst>
              <a:path h="2007251" w="2007251">
                <a:moveTo>
                  <a:pt x="0" y="0"/>
                </a:moveTo>
                <a:lnTo>
                  <a:pt x="2007251" y="0"/>
                </a:lnTo>
                <a:lnTo>
                  <a:pt x="2007251" y="2007251"/>
                </a:lnTo>
                <a:lnTo>
                  <a:pt x="0" y="20072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44128" y="1590862"/>
            <a:ext cx="419974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ea typeface="Noto Sans T Chinese Bold"/>
              </a:rPr>
              <a:t>前後端分離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83026" y="6039048"/>
            <a:ext cx="2346572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Vue.js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7217" y="6039048"/>
            <a:ext cx="399959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ASP.NET Core Web 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595" y="9365814"/>
            <a:ext cx="418954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Azure Static Web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07863" y="9365814"/>
            <a:ext cx="418954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Azure  App Services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14480" y="5202697"/>
            <a:ext cx="104777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Noto Sans T Chinese"/>
              </a:rPr>
              <a:t>部屬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97404" y="7179512"/>
            <a:ext cx="104777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Noto Sans T Chinese"/>
              </a:rPr>
              <a:t>部屬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59946" y="6039048"/>
            <a:ext cx="399959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Entity Framework Core 8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960630" y="6677155"/>
            <a:ext cx="780206" cy="1474616"/>
          </a:xfrm>
          <a:custGeom>
            <a:avLst/>
            <a:gdLst/>
            <a:ahLst/>
            <a:cxnLst/>
            <a:rect r="r" b="b" t="t" l="l"/>
            <a:pathLst>
              <a:path h="1474616" w="780206">
                <a:moveTo>
                  <a:pt x="0" y="0"/>
                </a:moveTo>
                <a:lnTo>
                  <a:pt x="780206" y="0"/>
                </a:lnTo>
                <a:lnTo>
                  <a:pt x="780206" y="1474616"/>
                </a:lnTo>
                <a:lnTo>
                  <a:pt x="0" y="14746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740836" y="7170787"/>
            <a:ext cx="104777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ORM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09333" y="9422964"/>
            <a:ext cx="399959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to Sans T Chinese"/>
              </a:rPr>
              <a:t>Microsoft SQL Server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663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081364" y="3962637"/>
            <a:ext cx="3261929" cy="1500320"/>
            <a:chOff x="0" y="0"/>
            <a:chExt cx="752518" cy="34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2518" cy="346119"/>
            </a:xfrm>
            <a:custGeom>
              <a:avLst/>
              <a:gdLst/>
              <a:ahLst/>
              <a:cxnLst/>
              <a:rect r="r" b="b" t="t" l="l"/>
              <a:pathLst>
                <a:path h="346119" w="752518">
                  <a:moveTo>
                    <a:pt x="142405" y="0"/>
                  </a:moveTo>
                  <a:lnTo>
                    <a:pt x="610113" y="0"/>
                  </a:lnTo>
                  <a:cubicBezTo>
                    <a:pt x="647881" y="0"/>
                    <a:pt x="684102" y="15003"/>
                    <a:pt x="710808" y="41709"/>
                  </a:cubicBezTo>
                  <a:cubicBezTo>
                    <a:pt x="737514" y="68416"/>
                    <a:pt x="752518" y="104637"/>
                    <a:pt x="752518" y="142405"/>
                  </a:cubicBezTo>
                  <a:lnTo>
                    <a:pt x="752518" y="203714"/>
                  </a:lnTo>
                  <a:cubicBezTo>
                    <a:pt x="752518" y="241483"/>
                    <a:pt x="737514" y="277704"/>
                    <a:pt x="710808" y="304410"/>
                  </a:cubicBezTo>
                  <a:cubicBezTo>
                    <a:pt x="684102" y="331116"/>
                    <a:pt x="647881" y="346119"/>
                    <a:pt x="610113" y="346119"/>
                  </a:cubicBezTo>
                  <a:lnTo>
                    <a:pt x="142405" y="346119"/>
                  </a:lnTo>
                  <a:cubicBezTo>
                    <a:pt x="104637" y="346119"/>
                    <a:pt x="68416" y="331116"/>
                    <a:pt x="41709" y="304410"/>
                  </a:cubicBezTo>
                  <a:cubicBezTo>
                    <a:pt x="15003" y="277704"/>
                    <a:pt x="0" y="241483"/>
                    <a:pt x="0" y="203714"/>
                  </a:cubicBezTo>
                  <a:lnTo>
                    <a:pt x="0" y="142405"/>
                  </a:lnTo>
                  <a:cubicBezTo>
                    <a:pt x="0" y="104637"/>
                    <a:pt x="15003" y="68416"/>
                    <a:pt x="41709" y="41709"/>
                  </a:cubicBezTo>
                  <a:cubicBezTo>
                    <a:pt x="68416" y="15003"/>
                    <a:pt x="104637" y="0"/>
                    <a:pt x="142405" y="0"/>
                  </a:cubicBezTo>
                  <a:close/>
                </a:path>
              </a:pathLst>
            </a:custGeom>
            <a:solidFill>
              <a:srgbClr val="6343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52518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oto Sans T Chinese Bold"/>
                </a:rPr>
                <a:t>SteamNexus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24876" y="3392293"/>
            <a:ext cx="1742542" cy="1090322"/>
            <a:chOff x="0" y="0"/>
            <a:chExt cx="851072" cy="5325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 遊戲資訊系統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28508" y="2599419"/>
            <a:ext cx="967641" cy="963168"/>
            <a:chOff x="0" y="0"/>
            <a:chExt cx="472604" cy="470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604" cy="470419"/>
            </a:xfrm>
            <a:custGeom>
              <a:avLst/>
              <a:gdLst/>
              <a:ahLst/>
              <a:cxnLst/>
              <a:rect r="r" b="b" t="t" l="l"/>
              <a:pathLst>
                <a:path h="470419" w="472604">
                  <a:moveTo>
                    <a:pt x="0" y="0"/>
                  </a:moveTo>
                  <a:lnTo>
                    <a:pt x="472604" y="0"/>
                  </a:lnTo>
                  <a:lnTo>
                    <a:pt x="47260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7260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Noto Sans T Chinese"/>
                </a:rPr>
                <a:t>首頁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75657" y="5829098"/>
            <a:ext cx="1222561" cy="963168"/>
            <a:chOff x="0" y="0"/>
            <a:chExt cx="597109" cy="470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7109" cy="470419"/>
            </a:xfrm>
            <a:custGeom>
              <a:avLst/>
              <a:gdLst/>
              <a:ahLst/>
              <a:cxnLst/>
              <a:rect r="r" b="b" t="t" l="l"/>
              <a:pathLst>
                <a:path h="470419" w="597109">
                  <a:moveTo>
                    <a:pt x="0" y="0"/>
                  </a:moveTo>
                  <a:lnTo>
                    <a:pt x="597109" y="0"/>
                  </a:lnTo>
                  <a:lnTo>
                    <a:pt x="59710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9710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Noto Sans T Chinese"/>
                </a:rPr>
                <a:t>搜尋系統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38873" y="6177332"/>
            <a:ext cx="1546911" cy="1229868"/>
            <a:chOff x="0" y="0"/>
            <a:chExt cx="755524" cy="6006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5524" cy="600678"/>
            </a:xfrm>
            <a:custGeom>
              <a:avLst/>
              <a:gdLst/>
              <a:ahLst/>
              <a:cxnLst/>
              <a:rect r="r" b="b" t="t" l="l"/>
              <a:pathLst>
                <a:path h="600678" w="755524">
                  <a:moveTo>
                    <a:pt x="0" y="0"/>
                  </a:moveTo>
                  <a:lnTo>
                    <a:pt x="755524" y="0"/>
                  </a:lnTo>
                  <a:lnTo>
                    <a:pt x="755524" y="600678"/>
                  </a:lnTo>
                  <a:lnTo>
                    <a:pt x="0" y="600678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755524" cy="6292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Noto Sans T Chinese"/>
                </a:rPr>
                <a:t>會員系統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(管理員系統)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H="true">
            <a:off x="6097801" y="4712797"/>
            <a:ext cx="98356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8712328" y="3562587"/>
            <a:ext cx="0" cy="40005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5298218" y="4712797"/>
            <a:ext cx="1783146" cy="159788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3139222" y="682591"/>
            <a:ext cx="1397401" cy="963168"/>
            <a:chOff x="0" y="0"/>
            <a:chExt cx="682502" cy="4704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2502" cy="470419"/>
            </a:xfrm>
            <a:custGeom>
              <a:avLst/>
              <a:gdLst/>
              <a:ahLst/>
              <a:cxnLst/>
              <a:rect r="r" b="b" t="t" l="l"/>
              <a:pathLst>
                <a:path h="470419" w="682502">
                  <a:moveTo>
                    <a:pt x="0" y="0"/>
                  </a:moveTo>
                  <a:lnTo>
                    <a:pt x="682502" y="0"/>
                  </a:lnTo>
                  <a:lnTo>
                    <a:pt x="682502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682502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折扣及促銷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28385" y="1467421"/>
            <a:ext cx="1968625" cy="963168"/>
            <a:chOff x="0" y="0"/>
            <a:chExt cx="961493" cy="4704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1493" cy="470419"/>
            </a:xfrm>
            <a:custGeom>
              <a:avLst/>
              <a:gdLst/>
              <a:ahLst/>
              <a:cxnLst/>
              <a:rect r="r" b="b" t="t" l="l"/>
              <a:pathLst>
                <a:path h="470419" w="961493">
                  <a:moveTo>
                    <a:pt x="0" y="0"/>
                  </a:moveTo>
                  <a:lnTo>
                    <a:pt x="961493" y="0"/>
                  </a:lnTo>
                  <a:lnTo>
                    <a:pt x="961493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A7005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1493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oto Sans T Chinese"/>
                  <a:ea typeface="Noto Sans T Chinese"/>
                </a:rPr>
                <a:t>Steam購買引流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12664222" y="1164175"/>
            <a:ext cx="475000" cy="111212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2297010" y="5829098"/>
            <a:ext cx="1298354" cy="963168"/>
            <a:chOff x="0" y="0"/>
            <a:chExt cx="634127" cy="4704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4127" cy="470419"/>
            </a:xfrm>
            <a:custGeom>
              <a:avLst/>
              <a:gdLst/>
              <a:ahLst/>
              <a:cxnLst/>
              <a:rect r="r" b="b" t="t" l="l"/>
              <a:pathLst>
                <a:path h="470419" w="634127">
                  <a:moveTo>
                    <a:pt x="0" y="0"/>
                  </a:moveTo>
                  <a:lnTo>
                    <a:pt x="634127" y="0"/>
                  </a:lnTo>
                  <a:lnTo>
                    <a:pt x="63412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63412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篩選系統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390289" y="7716617"/>
            <a:ext cx="1382149" cy="963168"/>
            <a:chOff x="0" y="0"/>
            <a:chExt cx="675053" cy="4704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75053" cy="470419"/>
            </a:xfrm>
            <a:custGeom>
              <a:avLst/>
              <a:gdLst/>
              <a:ahLst/>
              <a:cxnLst/>
              <a:rect r="r" b="b" t="t" l="l"/>
              <a:pathLst>
                <a:path h="470419" w="675053">
                  <a:moveTo>
                    <a:pt x="0" y="0"/>
                  </a:moveTo>
                  <a:lnTo>
                    <a:pt x="675053" y="0"/>
                  </a:lnTo>
                  <a:lnTo>
                    <a:pt x="675053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675053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收藏清單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3595365" y="6310682"/>
            <a:ext cx="48029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2705647" y="8684693"/>
            <a:ext cx="1447813" cy="711092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>
            <a:off x="5749765" y="8660018"/>
            <a:ext cx="2135426" cy="348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V="true">
            <a:off x="5024876" y="2430589"/>
            <a:ext cx="189100" cy="150686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2380838" y="3268045"/>
            <a:ext cx="2644037" cy="66940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8228508" y="7696850"/>
            <a:ext cx="483821" cy="2467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3386230" y="7721525"/>
            <a:ext cx="1534459" cy="963168"/>
            <a:chOff x="0" y="0"/>
            <a:chExt cx="749442" cy="4704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49442" cy="470419"/>
            </a:xfrm>
            <a:custGeom>
              <a:avLst/>
              <a:gdLst/>
              <a:ahLst/>
              <a:cxnLst/>
              <a:rect r="r" b="b" t="t" l="l"/>
              <a:pathLst>
                <a:path h="470419" w="749442">
                  <a:moveTo>
                    <a:pt x="0" y="0"/>
                  </a:moveTo>
                  <a:lnTo>
                    <a:pt x="749442" y="0"/>
                  </a:lnTo>
                  <a:lnTo>
                    <a:pt x="749442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749442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關鍵字搜尋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885192" y="7721525"/>
            <a:ext cx="1654273" cy="963168"/>
            <a:chOff x="0" y="0"/>
            <a:chExt cx="807961" cy="4704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07961" cy="470419"/>
            </a:xfrm>
            <a:custGeom>
              <a:avLst/>
              <a:gdLst/>
              <a:ahLst/>
              <a:cxnLst/>
              <a:rect r="r" b="b" t="t" l="l"/>
              <a:pathLst>
                <a:path h="470419" w="807961">
                  <a:moveTo>
                    <a:pt x="0" y="0"/>
                  </a:moveTo>
                  <a:lnTo>
                    <a:pt x="807961" y="0"/>
                  </a:lnTo>
                  <a:lnTo>
                    <a:pt x="807961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807961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登入、登出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flipH="true">
            <a:off x="4153459" y="6792266"/>
            <a:ext cx="533478" cy="92925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328385" y="8914201"/>
            <a:ext cx="2377262" cy="963168"/>
            <a:chOff x="0" y="0"/>
            <a:chExt cx="1161074" cy="4704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61074" cy="470419"/>
            </a:xfrm>
            <a:custGeom>
              <a:avLst/>
              <a:gdLst/>
              <a:ahLst/>
              <a:cxnLst/>
              <a:rect r="r" b="b" t="t" l="l"/>
              <a:pathLst>
                <a:path h="470419" w="1161074">
                  <a:moveTo>
                    <a:pt x="0" y="0"/>
                  </a:moveTo>
                  <a:lnTo>
                    <a:pt x="1161074" y="0"/>
                  </a:lnTo>
                  <a:lnTo>
                    <a:pt x="116107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6107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關聯性排序、價格排序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265725" y="9008543"/>
            <a:ext cx="1238934" cy="963168"/>
            <a:chOff x="0" y="0"/>
            <a:chExt cx="605106" cy="4704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05106" cy="470419"/>
            </a:xfrm>
            <a:custGeom>
              <a:avLst/>
              <a:gdLst/>
              <a:ahLst/>
              <a:cxnLst/>
              <a:rect r="r" b="b" t="t" l="l"/>
              <a:pathLst>
                <a:path h="470419" w="605106">
                  <a:moveTo>
                    <a:pt x="0" y="0"/>
                  </a:moveTo>
                  <a:lnTo>
                    <a:pt x="605106" y="0"/>
                  </a:lnTo>
                  <a:lnTo>
                    <a:pt x="605106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605106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喜好標籤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12213" y="4108903"/>
            <a:ext cx="1968625" cy="1058418"/>
            <a:chOff x="0" y="0"/>
            <a:chExt cx="961493" cy="5169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61493" cy="516940"/>
            </a:xfrm>
            <a:custGeom>
              <a:avLst/>
              <a:gdLst/>
              <a:ahLst/>
              <a:cxnLst/>
              <a:rect r="r" b="b" t="t" l="l"/>
              <a:pathLst>
                <a:path h="516940" w="961493">
                  <a:moveTo>
                    <a:pt x="0" y="0"/>
                  </a:moveTo>
                  <a:lnTo>
                    <a:pt x="961493" y="0"/>
                  </a:lnTo>
                  <a:lnTo>
                    <a:pt x="961493" y="516940"/>
                  </a:lnTo>
                  <a:lnTo>
                    <a:pt x="0" y="516940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961493" cy="5455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遊戲基本資料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639910" y="1467421"/>
            <a:ext cx="1492639" cy="963168"/>
            <a:chOff x="0" y="0"/>
            <a:chExt cx="729017" cy="47041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29017" cy="470419"/>
            </a:xfrm>
            <a:custGeom>
              <a:avLst/>
              <a:gdLst/>
              <a:ahLst/>
              <a:cxnLst/>
              <a:rect r="r" b="b" t="t" l="l"/>
              <a:pathLst>
                <a:path h="470419" w="729017">
                  <a:moveTo>
                    <a:pt x="0" y="0"/>
                  </a:moveTo>
                  <a:lnTo>
                    <a:pt x="729017" y="0"/>
                  </a:lnTo>
                  <a:lnTo>
                    <a:pt x="72901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72901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歷史低價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412213" y="2786461"/>
            <a:ext cx="1968625" cy="963168"/>
            <a:chOff x="0" y="0"/>
            <a:chExt cx="961493" cy="47041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961493" cy="470419"/>
            </a:xfrm>
            <a:custGeom>
              <a:avLst/>
              <a:gdLst/>
              <a:ahLst/>
              <a:cxnLst/>
              <a:rect r="r" b="b" t="t" l="l"/>
              <a:pathLst>
                <a:path h="470419" w="961493">
                  <a:moveTo>
                    <a:pt x="0" y="0"/>
                  </a:moveTo>
                  <a:lnTo>
                    <a:pt x="961493" y="0"/>
                  </a:lnTo>
                  <a:lnTo>
                    <a:pt x="961493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961493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相似產品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>
            <a:off x="8712328" y="5462957"/>
            <a:ext cx="0" cy="71437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4" id="64"/>
          <p:cNvSpPr txBox="true"/>
          <p:nvPr/>
        </p:nvSpPr>
        <p:spPr>
          <a:xfrm rot="0">
            <a:off x="412213" y="175444"/>
            <a:ext cx="5175529" cy="10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2"/>
              </a:lnSpc>
              <a:spcBef>
                <a:spcPct val="0"/>
              </a:spcBef>
            </a:pPr>
            <a:r>
              <a:rPr lang="en-US" sz="6693">
                <a:solidFill>
                  <a:srgbClr val="FFFFFF"/>
                </a:solidFill>
                <a:ea typeface="Noto Sans T Chinese Bold"/>
              </a:rPr>
              <a:t>功能大綱列表</a:t>
            </a:r>
          </a:p>
        </p:txBody>
      </p:sp>
      <p:sp>
        <p:nvSpPr>
          <p:cNvPr name="AutoShape 65" id="65"/>
          <p:cNvSpPr/>
          <p:nvPr/>
        </p:nvSpPr>
        <p:spPr>
          <a:xfrm flipH="true" flipV="true">
            <a:off x="2297010" y="1949005"/>
            <a:ext cx="2727865" cy="198844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6" id="66"/>
          <p:cNvGrpSpPr/>
          <p:nvPr/>
        </p:nvGrpSpPr>
        <p:grpSpPr>
          <a:xfrm rot="0">
            <a:off x="289992" y="6401450"/>
            <a:ext cx="1379317" cy="963168"/>
            <a:chOff x="0" y="0"/>
            <a:chExt cx="673670" cy="47041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73670" cy="470419"/>
            </a:xfrm>
            <a:custGeom>
              <a:avLst/>
              <a:gdLst/>
              <a:ahLst/>
              <a:cxnLst/>
              <a:rect r="r" b="b" t="t" l="l"/>
              <a:pathLst>
                <a:path h="470419" w="673670">
                  <a:moveTo>
                    <a:pt x="0" y="0"/>
                  </a:moveTo>
                  <a:lnTo>
                    <a:pt x="673670" y="0"/>
                  </a:lnTo>
                  <a:lnTo>
                    <a:pt x="673670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28575"/>
              <a:ext cx="673670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標籤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5213976" y="7696850"/>
            <a:ext cx="1071579" cy="963168"/>
            <a:chOff x="0" y="0"/>
            <a:chExt cx="523368" cy="47041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523368" cy="470419"/>
            </a:xfrm>
            <a:custGeom>
              <a:avLst/>
              <a:gdLst/>
              <a:ahLst/>
              <a:cxnLst/>
              <a:rect r="r" b="b" t="t" l="l"/>
              <a:pathLst>
                <a:path h="470419" w="523368">
                  <a:moveTo>
                    <a:pt x="0" y="0"/>
                  </a:moveTo>
                  <a:lnTo>
                    <a:pt x="523368" y="0"/>
                  </a:lnTo>
                  <a:lnTo>
                    <a:pt x="523368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523368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註冊</a:t>
              </a:r>
            </a:p>
          </p:txBody>
        </p:sp>
      </p:grpSp>
      <p:sp>
        <p:nvSpPr>
          <p:cNvPr name="AutoShape 72" id="72"/>
          <p:cNvSpPr/>
          <p:nvPr/>
        </p:nvSpPr>
        <p:spPr>
          <a:xfrm flipH="true">
            <a:off x="5749765" y="6792266"/>
            <a:ext cx="2189108" cy="90458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3" id="73"/>
          <p:cNvGrpSpPr/>
          <p:nvPr/>
        </p:nvGrpSpPr>
        <p:grpSpPr>
          <a:xfrm rot="0">
            <a:off x="328385" y="7655758"/>
            <a:ext cx="1185809" cy="963168"/>
            <a:chOff x="0" y="0"/>
            <a:chExt cx="579159" cy="47041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79159" cy="470419"/>
            </a:xfrm>
            <a:custGeom>
              <a:avLst/>
              <a:gdLst/>
              <a:ahLst/>
              <a:cxnLst/>
              <a:rect r="r" b="b" t="t" l="l"/>
              <a:pathLst>
                <a:path h="470419" w="579159">
                  <a:moveTo>
                    <a:pt x="0" y="0"/>
                  </a:moveTo>
                  <a:lnTo>
                    <a:pt x="579159" y="0"/>
                  </a:lnTo>
                  <a:lnTo>
                    <a:pt x="57915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57915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偏好語言</a:t>
              </a:r>
            </a:p>
          </p:txBody>
        </p:sp>
      </p:grpSp>
      <p:sp>
        <p:nvSpPr>
          <p:cNvPr name="AutoShape 76" id="76"/>
          <p:cNvSpPr/>
          <p:nvPr/>
        </p:nvSpPr>
        <p:spPr>
          <a:xfrm flipH="true">
            <a:off x="1514194" y="6792266"/>
            <a:ext cx="1431994" cy="134507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7" id="77"/>
          <p:cNvGrpSpPr/>
          <p:nvPr/>
        </p:nvGrpSpPr>
        <p:grpSpPr>
          <a:xfrm rot="0">
            <a:off x="11561380" y="1794718"/>
            <a:ext cx="1102841" cy="963168"/>
            <a:chOff x="0" y="0"/>
            <a:chExt cx="538637" cy="47041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38637" cy="470419"/>
            </a:xfrm>
            <a:custGeom>
              <a:avLst/>
              <a:gdLst/>
              <a:ahLst/>
              <a:cxnLst/>
              <a:rect r="r" b="b" t="t" l="l"/>
              <a:pathLst>
                <a:path h="470419" w="538637">
                  <a:moveTo>
                    <a:pt x="0" y="0"/>
                  </a:moveTo>
                  <a:lnTo>
                    <a:pt x="538637" y="0"/>
                  </a:lnTo>
                  <a:lnTo>
                    <a:pt x="53863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28575"/>
              <a:ext cx="53863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公告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9196149" y="2276302"/>
            <a:ext cx="2365231" cy="80470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1" id="81"/>
          <p:cNvGrpSpPr/>
          <p:nvPr/>
        </p:nvGrpSpPr>
        <p:grpSpPr>
          <a:xfrm rot="0">
            <a:off x="9534844" y="1706709"/>
            <a:ext cx="1172009" cy="963168"/>
            <a:chOff x="0" y="0"/>
            <a:chExt cx="572419" cy="470419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72419" cy="470419"/>
            </a:xfrm>
            <a:custGeom>
              <a:avLst/>
              <a:gdLst/>
              <a:ahLst/>
              <a:cxnLst/>
              <a:rect r="r" b="b" t="t" l="l"/>
              <a:pathLst>
                <a:path h="470419" w="572419">
                  <a:moveTo>
                    <a:pt x="0" y="0"/>
                  </a:moveTo>
                  <a:lnTo>
                    <a:pt x="572419" y="0"/>
                  </a:lnTo>
                  <a:lnTo>
                    <a:pt x="57241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28575"/>
              <a:ext cx="57241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導欄列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 flipV="true">
            <a:off x="8712328" y="2188293"/>
            <a:ext cx="822516" cy="4111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5" id="85"/>
          <p:cNvGrpSpPr/>
          <p:nvPr/>
        </p:nvGrpSpPr>
        <p:grpSpPr>
          <a:xfrm rot="0">
            <a:off x="13187574" y="1949005"/>
            <a:ext cx="1349048" cy="963168"/>
            <a:chOff x="0" y="0"/>
            <a:chExt cx="658886" cy="470419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58886" cy="470419"/>
            </a:xfrm>
            <a:custGeom>
              <a:avLst/>
              <a:gdLst/>
              <a:ahLst/>
              <a:cxnLst/>
              <a:rect r="r" b="b" t="t" l="l"/>
              <a:pathLst>
                <a:path h="470419" w="658886">
                  <a:moveTo>
                    <a:pt x="0" y="0"/>
                  </a:moveTo>
                  <a:lnTo>
                    <a:pt x="658886" y="0"/>
                  </a:lnTo>
                  <a:lnTo>
                    <a:pt x="658886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28575"/>
              <a:ext cx="658886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最新資訊</a:t>
              </a:r>
            </a:p>
          </p:txBody>
        </p:sp>
      </p:grpSp>
      <p:sp>
        <p:nvSpPr>
          <p:cNvPr name="AutoShape 88" id="88"/>
          <p:cNvSpPr/>
          <p:nvPr/>
        </p:nvSpPr>
        <p:spPr>
          <a:xfrm>
            <a:off x="12664222" y="2276302"/>
            <a:ext cx="523353" cy="15428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9" id="89"/>
          <p:cNvGrpSpPr/>
          <p:nvPr/>
        </p:nvGrpSpPr>
        <p:grpSpPr>
          <a:xfrm rot="0">
            <a:off x="6133318" y="504253"/>
            <a:ext cx="1730775" cy="963168"/>
            <a:chOff x="0" y="0"/>
            <a:chExt cx="845325" cy="470419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845325" cy="470419"/>
            </a:xfrm>
            <a:custGeom>
              <a:avLst/>
              <a:gdLst/>
              <a:ahLst/>
              <a:cxnLst/>
              <a:rect r="r" b="b" t="t" l="l"/>
              <a:pathLst>
                <a:path h="470419" w="845325">
                  <a:moveTo>
                    <a:pt x="0" y="0"/>
                  </a:moveTo>
                  <a:lnTo>
                    <a:pt x="845325" y="0"/>
                  </a:lnTo>
                  <a:lnTo>
                    <a:pt x="845325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28575"/>
              <a:ext cx="845325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熱門遊戲列表</a:t>
              </a:r>
            </a:p>
          </p:txBody>
        </p:sp>
      </p:grpSp>
      <p:sp>
        <p:nvSpPr>
          <p:cNvPr name="AutoShape 92" id="92"/>
          <p:cNvSpPr/>
          <p:nvPr/>
        </p:nvSpPr>
        <p:spPr>
          <a:xfrm flipH="true" flipV="true">
            <a:off x="6998705" y="2757886"/>
            <a:ext cx="1229802" cy="32311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3" id="93"/>
          <p:cNvGrpSpPr/>
          <p:nvPr/>
        </p:nvGrpSpPr>
        <p:grpSpPr>
          <a:xfrm rot="0">
            <a:off x="11180380" y="336106"/>
            <a:ext cx="1044442" cy="963168"/>
            <a:chOff x="0" y="0"/>
            <a:chExt cx="510114" cy="470419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510114" cy="470419"/>
            </a:xfrm>
            <a:custGeom>
              <a:avLst/>
              <a:gdLst/>
              <a:ahLst/>
              <a:cxnLst/>
              <a:rect r="r" b="b" t="t" l="l"/>
              <a:pathLst>
                <a:path h="470419" w="510114">
                  <a:moveTo>
                    <a:pt x="0" y="0"/>
                  </a:moveTo>
                  <a:lnTo>
                    <a:pt x="510114" y="0"/>
                  </a:lnTo>
                  <a:lnTo>
                    <a:pt x="51011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-28575"/>
              <a:ext cx="51011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搜尋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9497815" y="201007"/>
            <a:ext cx="1242729" cy="963168"/>
            <a:chOff x="0" y="0"/>
            <a:chExt cx="606959" cy="470419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606959" cy="470419"/>
            </a:xfrm>
            <a:custGeom>
              <a:avLst/>
              <a:gdLst/>
              <a:ahLst/>
              <a:cxnLst/>
              <a:rect r="r" b="b" t="t" l="l"/>
              <a:pathLst>
                <a:path h="470419" w="606959">
                  <a:moveTo>
                    <a:pt x="0" y="0"/>
                  </a:moveTo>
                  <a:lnTo>
                    <a:pt x="606959" y="0"/>
                  </a:lnTo>
                  <a:lnTo>
                    <a:pt x="60695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28575"/>
              <a:ext cx="60695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會員中心</a:t>
              </a:r>
            </a:p>
          </p:txBody>
        </p:sp>
      </p:grpSp>
      <p:sp>
        <p:nvSpPr>
          <p:cNvPr name="AutoShape 99" id="99"/>
          <p:cNvSpPr/>
          <p:nvPr/>
        </p:nvSpPr>
        <p:spPr>
          <a:xfrm flipV="true">
            <a:off x="10706853" y="817690"/>
            <a:ext cx="473527" cy="137060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0" id="100"/>
          <p:cNvSpPr/>
          <p:nvPr/>
        </p:nvSpPr>
        <p:spPr>
          <a:xfrm flipH="true">
            <a:off x="7081364" y="6883034"/>
            <a:ext cx="536809" cy="83358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1" id="101"/>
          <p:cNvGrpSpPr/>
          <p:nvPr/>
        </p:nvGrpSpPr>
        <p:grpSpPr>
          <a:xfrm rot="0">
            <a:off x="4926997" y="9007109"/>
            <a:ext cx="1645536" cy="963168"/>
            <a:chOff x="0" y="0"/>
            <a:chExt cx="803693" cy="470419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803693" cy="470419"/>
            </a:xfrm>
            <a:custGeom>
              <a:avLst/>
              <a:gdLst/>
              <a:ahLst/>
              <a:cxnLst/>
              <a:rect r="r" b="b" t="t" l="l"/>
              <a:pathLst>
                <a:path h="470419" w="803693">
                  <a:moveTo>
                    <a:pt x="0" y="0"/>
                  </a:moveTo>
                  <a:lnTo>
                    <a:pt x="803693" y="0"/>
                  </a:lnTo>
                  <a:lnTo>
                    <a:pt x="803693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803693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會員基本資料</a:t>
              </a:r>
            </a:p>
          </p:txBody>
        </p:sp>
      </p:grpSp>
      <p:sp>
        <p:nvSpPr>
          <p:cNvPr name="AutoShape 104" id="104"/>
          <p:cNvSpPr/>
          <p:nvPr/>
        </p:nvSpPr>
        <p:spPr>
          <a:xfrm>
            <a:off x="5749765" y="8660018"/>
            <a:ext cx="0" cy="34709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5" id="105"/>
          <p:cNvSpPr/>
          <p:nvPr/>
        </p:nvSpPr>
        <p:spPr>
          <a:xfrm flipH="true" flipV="true">
            <a:off x="10119179" y="1164175"/>
            <a:ext cx="1670" cy="54253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6" id="106"/>
          <p:cNvGrpSpPr/>
          <p:nvPr/>
        </p:nvGrpSpPr>
        <p:grpSpPr>
          <a:xfrm rot="0">
            <a:off x="6133318" y="1794718"/>
            <a:ext cx="1730775" cy="963168"/>
            <a:chOff x="0" y="0"/>
            <a:chExt cx="845325" cy="470419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845325" cy="470419"/>
            </a:xfrm>
            <a:custGeom>
              <a:avLst/>
              <a:gdLst/>
              <a:ahLst/>
              <a:cxnLst/>
              <a:rect r="r" b="b" t="t" l="l"/>
              <a:pathLst>
                <a:path h="470419" w="845325">
                  <a:moveTo>
                    <a:pt x="0" y="0"/>
                  </a:moveTo>
                  <a:lnTo>
                    <a:pt x="845325" y="0"/>
                  </a:lnTo>
                  <a:lnTo>
                    <a:pt x="845325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28575"/>
              <a:ext cx="845325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熱門標籤</a:t>
              </a:r>
            </a:p>
          </p:txBody>
        </p:sp>
      </p:grpSp>
      <p:sp>
        <p:nvSpPr>
          <p:cNvPr name="AutoShape 109" id="109"/>
          <p:cNvSpPr/>
          <p:nvPr/>
        </p:nvSpPr>
        <p:spPr>
          <a:xfrm flipV="true">
            <a:off x="6998705" y="1467421"/>
            <a:ext cx="0" cy="32729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0" id="110"/>
          <p:cNvGrpSpPr/>
          <p:nvPr/>
        </p:nvGrpSpPr>
        <p:grpSpPr>
          <a:xfrm rot="0">
            <a:off x="8151707" y="985837"/>
            <a:ext cx="1044442" cy="963168"/>
            <a:chOff x="0" y="0"/>
            <a:chExt cx="510114" cy="470419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510114" cy="470419"/>
            </a:xfrm>
            <a:custGeom>
              <a:avLst/>
              <a:gdLst/>
              <a:ahLst/>
              <a:cxnLst/>
              <a:rect r="r" b="b" t="t" l="l"/>
              <a:pathLst>
                <a:path h="470419" w="510114">
                  <a:moveTo>
                    <a:pt x="0" y="0"/>
                  </a:moveTo>
                  <a:lnTo>
                    <a:pt x="510114" y="0"/>
                  </a:lnTo>
                  <a:lnTo>
                    <a:pt x="51011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28575"/>
              <a:ext cx="51011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通知</a:t>
              </a:r>
            </a:p>
          </p:txBody>
        </p:sp>
      </p:grpSp>
      <p:sp>
        <p:nvSpPr>
          <p:cNvPr name="AutoShape 113" id="113"/>
          <p:cNvSpPr/>
          <p:nvPr/>
        </p:nvSpPr>
        <p:spPr>
          <a:xfrm flipH="true" flipV="true">
            <a:off x="9196149" y="1467421"/>
            <a:ext cx="924700" cy="23928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4" id="114"/>
          <p:cNvGrpSpPr/>
          <p:nvPr/>
        </p:nvGrpSpPr>
        <p:grpSpPr>
          <a:xfrm rot="0">
            <a:off x="4475450" y="1467421"/>
            <a:ext cx="1477052" cy="963168"/>
            <a:chOff x="0" y="0"/>
            <a:chExt cx="721404" cy="470419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721404" cy="470419"/>
            </a:xfrm>
            <a:custGeom>
              <a:avLst/>
              <a:gdLst/>
              <a:ahLst/>
              <a:cxnLst/>
              <a:rect r="r" b="b" t="t" l="l"/>
              <a:pathLst>
                <a:path h="470419" w="721404">
                  <a:moveTo>
                    <a:pt x="0" y="0"/>
                  </a:moveTo>
                  <a:lnTo>
                    <a:pt x="721404" y="0"/>
                  </a:lnTo>
                  <a:lnTo>
                    <a:pt x="72140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6" id="116"/>
            <p:cNvSpPr txBox="true"/>
            <p:nvPr/>
          </p:nvSpPr>
          <p:spPr>
            <a:xfrm>
              <a:off x="0" y="-28575"/>
              <a:ext cx="72140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價格歷史</a:t>
              </a:r>
            </a:p>
          </p:txBody>
        </p:sp>
      </p:grpSp>
      <p:sp>
        <p:nvSpPr>
          <p:cNvPr name="AutoShape 117" id="117"/>
          <p:cNvSpPr/>
          <p:nvPr/>
        </p:nvSpPr>
        <p:spPr>
          <a:xfrm flipH="true">
            <a:off x="4132550" y="1949005"/>
            <a:ext cx="3429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8" id="118"/>
          <p:cNvSpPr/>
          <p:nvPr/>
        </p:nvSpPr>
        <p:spPr>
          <a:xfrm flipH="true">
            <a:off x="1669308" y="6401450"/>
            <a:ext cx="627702" cy="48158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9" id="119"/>
          <p:cNvSpPr/>
          <p:nvPr/>
        </p:nvSpPr>
        <p:spPr>
          <a:xfrm flipH="true">
            <a:off x="2380838" y="3937453"/>
            <a:ext cx="2644037" cy="54516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0" id="120"/>
          <p:cNvGrpSpPr/>
          <p:nvPr/>
        </p:nvGrpSpPr>
        <p:grpSpPr>
          <a:xfrm rot="0">
            <a:off x="10890240" y="3585828"/>
            <a:ext cx="1222561" cy="963168"/>
            <a:chOff x="0" y="0"/>
            <a:chExt cx="597109" cy="470419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597109" cy="470419"/>
            </a:xfrm>
            <a:custGeom>
              <a:avLst/>
              <a:gdLst/>
              <a:ahLst/>
              <a:cxnLst/>
              <a:rect r="r" b="b" t="t" l="l"/>
              <a:pathLst>
                <a:path h="470419" w="597109">
                  <a:moveTo>
                    <a:pt x="0" y="0"/>
                  </a:moveTo>
                  <a:lnTo>
                    <a:pt x="597109" y="0"/>
                  </a:lnTo>
                  <a:lnTo>
                    <a:pt x="59710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122" id="122"/>
            <p:cNvSpPr txBox="true"/>
            <p:nvPr/>
          </p:nvSpPr>
          <p:spPr>
            <a:xfrm>
              <a:off x="0" y="-28575"/>
              <a:ext cx="59710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Noto Sans T Chinese"/>
                </a:rPr>
                <a:t>後臺系統</a:t>
              </a:r>
            </a:p>
          </p:txBody>
        </p:sp>
      </p:grpSp>
      <p:sp>
        <p:nvSpPr>
          <p:cNvPr name="AutoShape 123" id="123"/>
          <p:cNvSpPr/>
          <p:nvPr/>
        </p:nvSpPr>
        <p:spPr>
          <a:xfrm flipV="true">
            <a:off x="10343293" y="4067412"/>
            <a:ext cx="546947" cy="64538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4" id="124"/>
          <p:cNvGrpSpPr/>
          <p:nvPr/>
        </p:nvGrpSpPr>
        <p:grpSpPr>
          <a:xfrm rot="0">
            <a:off x="14879523" y="2669877"/>
            <a:ext cx="1298354" cy="963168"/>
            <a:chOff x="0" y="0"/>
            <a:chExt cx="634127" cy="470419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634127" cy="470419"/>
            </a:xfrm>
            <a:custGeom>
              <a:avLst/>
              <a:gdLst/>
              <a:ahLst/>
              <a:cxnLst/>
              <a:rect r="r" b="b" t="t" l="l"/>
              <a:pathLst>
                <a:path h="470419" w="634127">
                  <a:moveTo>
                    <a:pt x="0" y="0"/>
                  </a:moveTo>
                  <a:lnTo>
                    <a:pt x="634127" y="0"/>
                  </a:lnTo>
                  <a:lnTo>
                    <a:pt x="63412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28575"/>
              <a:ext cx="63412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會員管理</a:t>
              </a:r>
            </a:p>
          </p:txBody>
        </p:sp>
      </p:grpSp>
      <p:sp>
        <p:nvSpPr>
          <p:cNvPr name="AutoShape 127" id="127"/>
          <p:cNvSpPr/>
          <p:nvPr/>
        </p:nvSpPr>
        <p:spPr>
          <a:xfrm flipV="true">
            <a:off x="12112801" y="3151461"/>
            <a:ext cx="2766722" cy="91595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8" id="128"/>
          <p:cNvGrpSpPr/>
          <p:nvPr/>
        </p:nvGrpSpPr>
        <p:grpSpPr>
          <a:xfrm rot="0">
            <a:off x="13139222" y="3585828"/>
            <a:ext cx="1298354" cy="963168"/>
            <a:chOff x="0" y="0"/>
            <a:chExt cx="634127" cy="470419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634127" cy="470419"/>
            </a:xfrm>
            <a:custGeom>
              <a:avLst/>
              <a:gdLst/>
              <a:ahLst/>
              <a:cxnLst/>
              <a:rect r="r" b="b" t="t" l="l"/>
              <a:pathLst>
                <a:path h="470419" w="634127">
                  <a:moveTo>
                    <a:pt x="0" y="0"/>
                  </a:moveTo>
                  <a:lnTo>
                    <a:pt x="634127" y="0"/>
                  </a:lnTo>
                  <a:lnTo>
                    <a:pt x="63412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30" id="130"/>
            <p:cNvSpPr txBox="true"/>
            <p:nvPr/>
          </p:nvSpPr>
          <p:spPr>
            <a:xfrm>
              <a:off x="0" y="-28575"/>
              <a:ext cx="63412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公告管理</a:t>
              </a:r>
            </a:p>
          </p:txBody>
        </p:sp>
      </p:grpSp>
      <p:grpSp>
        <p:nvGrpSpPr>
          <p:cNvPr name="Group 131" id="131"/>
          <p:cNvGrpSpPr/>
          <p:nvPr/>
        </p:nvGrpSpPr>
        <p:grpSpPr>
          <a:xfrm rot="0">
            <a:off x="14751901" y="4377627"/>
            <a:ext cx="1298354" cy="963168"/>
            <a:chOff x="0" y="0"/>
            <a:chExt cx="634127" cy="470419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634127" cy="470419"/>
            </a:xfrm>
            <a:custGeom>
              <a:avLst/>
              <a:gdLst/>
              <a:ahLst/>
              <a:cxnLst/>
              <a:rect r="r" b="b" t="t" l="l"/>
              <a:pathLst>
                <a:path h="470419" w="634127">
                  <a:moveTo>
                    <a:pt x="0" y="0"/>
                  </a:moveTo>
                  <a:lnTo>
                    <a:pt x="634127" y="0"/>
                  </a:lnTo>
                  <a:lnTo>
                    <a:pt x="63412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33" id="133"/>
            <p:cNvSpPr txBox="true"/>
            <p:nvPr/>
          </p:nvSpPr>
          <p:spPr>
            <a:xfrm>
              <a:off x="0" y="-28575"/>
              <a:ext cx="63412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硬體管理</a:t>
              </a:r>
            </a:p>
          </p:txBody>
        </p:sp>
      </p:grpSp>
      <p:grpSp>
        <p:nvGrpSpPr>
          <p:cNvPr name="Group 134" id="134"/>
          <p:cNvGrpSpPr/>
          <p:nvPr/>
        </p:nvGrpSpPr>
        <p:grpSpPr>
          <a:xfrm rot="0">
            <a:off x="14391200" y="5599885"/>
            <a:ext cx="1298354" cy="963168"/>
            <a:chOff x="0" y="0"/>
            <a:chExt cx="634127" cy="470419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634127" cy="470419"/>
            </a:xfrm>
            <a:custGeom>
              <a:avLst/>
              <a:gdLst/>
              <a:ahLst/>
              <a:cxnLst/>
              <a:rect r="r" b="b" t="t" l="l"/>
              <a:pathLst>
                <a:path h="470419" w="634127">
                  <a:moveTo>
                    <a:pt x="0" y="0"/>
                  </a:moveTo>
                  <a:lnTo>
                    <a:pt x="634127" y="0"/>
                  </a:lnTo>
                  <a:lnTo>
                    <a:pt x="634127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136" id="136"/>
            <p:cNvSpPr txBox="true"/>
            <p:nvPr/>
          </p:nvSpPr>
          <p:spPr>
            <a:xfrm>
              <a:off x="0" y="-28575"/>
              <a:ext cx="634127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遊戲管理</a:t>
              </a:r>
            </a:p>
          </p:txBody>
        </p:sp>
      </p:grpSp>
      <p:grpSp>
        <p:nvGrpSpPr>
          <p:cNvPr name="Group 137" id="137"/>
          <p:cNvGrpSpPr/>
          <p:nvPr/>
        </p:nvGrpSpPr>
        <p:grpSpPr>
          <a:xfrm rot="0">
            <a:off x="3447399" y="4712797"/>
            <a:ext cx="1850818" cy="963168"/>
            <a:chOff x="0" y="0"/>
            <a:chExt cx="903955" cy="470419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0" y="0"/>
              <a:ext cx="903955" cy="470419"/>
            </a:xfrm>
            <a:custGeom>
              <a:avLst/>
              <a:gdLst/>
              <a:ahLst/>
              <a:cxnLst/>
              <a:rect r="r" b="b" t="t" l="l"/>
              <a:pathLst>
                <a:path h="470419" w="903955">
                  <a:moveTo>
                    <a:pt x="0" y="0"/>
                  </a:moveTo>
                  <a:lnTo>
                    <a:pt x="903955" y="0"/>
                  </a:lnTo>
                  <a:lnTo>
                    <a:pt x="903955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9" id="139"/>
            <p:cNvSpPr txBox="true"/>
            <p:nvPr/>
          </p:nvSpPr>
          <p:spPr>
            <a:xfrm>
              <a:off x="0" y="-28575"/>
              <a:ext cx="903955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當前遊玩人數</a:t>
              </a:r>
            </a:p>
          </p:txBody>
        </p:sp>
      </p:grpSp>
      <p:sp>
        <p:nvSpPr>
          <p:cNvPr name="AutoShape 140" id="140"/>
          <p:cNvSpPr/>
          <p:nvPr/>
        </p:nvSpPr>
        <p:spPr>
          <a:xfrm flipH="true">
            <a:off x="4686937" y="4231213"/>
            <a:ext cx="337939" cy="15240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1" id="141"/>
          <p:cNvSpPr/>
          <p:nvPr/>
        </p:nvSpPr>
        <p:spPr>
          <a:xfrm>
            <a:off x="11501520" y="4548996"/>
            <a:ext cx="2889680" cy="153247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2" id="142"/>
          <p:cNvSpPr/>
          <p:nvPr/>
        </p:nvSpPr>
        <p:spPr>
          <a:xfrm>
            <a:off x="12112801" y="4067412"/>
            <a:ext cx="1026421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3" id="143"/>
          <p:cNvSpPr/>
          <p:nvPr/>
        </p:nvSpPr>
        <p:spPr>
          <a:xfrm>
            <a:off x="11501520" y="4548996"/>
            <a:ext cx="3250381" cy="31021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4" id="144"/>
          <p:cNvGrpSpPr/>
          <p:nvPr/>
        </p:nvGrpSpPr>
        <p:grpSpPr>
          <a:xfrm rot="0">
            <a:off x="14901120" y="336106"/>
            <a:ext cx="1255159" cy="963168"/>
            <a:chOff x="0" y="0"/>
            <a:chExt cx="613030" cy="470419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613030" cy="470419"/>
            </a:xfrm>
            <a:custGeom>
              <a:avLst/>
              <a:gdLst/>
              <a:ahLst/>
              <a:cxnLst/>
              <a:rect r="r" b="b" t="t" l="l"/>
              <a:pathLst>
                <a:path h="470419" w="613030">
                  <a:moveTo>
                    <a:pt x="0" y="0"/>
                  </a:moveTo>
                  <a:lnTo>
                    <a:pt x="613030" y="0"/>
                  </a:lnTo>
                  <a:lnTo>
                    <a:pt x="613030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46" id="146"/>
            <p:cNvSpPr txBox="true"/>
            <p:nvPr/>
          </p:nvSpPr>
          <p:spPr>
            <a:xfrm>
              <a:off x="0" y="-28575"/>
              <a:ext cx="613030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權限控管</a:t>
              </a:r>
            </a:p>
          </p:txBody>
        </p:sp>
      </p:grpSp>
      <p:grpSp>
        <p:nvGrpSpPr>
          <p:cNvPr name="Group 147" id="147"/>
          <p:cNvGrpSpPr/>
          <p:nvPr/>
        </p:nvGrpSpPr>
        <p:grpSpPr>
          <a:xfrm rot="0">
            <a:off x="16177877" y="1467421"/>
            <a:ext cx="1312845" cy="963168"/>
            <a:chOff x="0" y="0"/>
            <a:chExt cx="641204" cy="470419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0" y="0"/>
              <a:ext cx="641204" cy="470419"/>
            </a:xfrm>
            <a:custGeom>
              <a:avLst/>
              <a:gdLst/>
              <a:ahLst/>
              <a:cxnLst/>
              <a:rect r="r" b="b" t="t" l="l"/>
              <a:pathLst>
                <a:path h="470419" w="641204">
                  <a:moveTo>
                    <a:pt x="0" y="0"/>
                  </a:moveTo>
                  <a:lnTo>
                    <a:pt x="641204" y="0"/>
                  </a:lnTo>
                  <a:lnTo>
                    <a:pt x="64120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49" id="149"/>
            <p:cNvSpPr txBox="true"/>
            <p:nvPr/>
          </p:nvSpPr>
          <p:spPr>
            <a:xfrm>
              <a:off x="0" y="-28575"/>
              <a:ext cx="64120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系統維護</a:t>
              </a:r>
            </a:p>
          </p:txBody>
        </p:sp>
      </p:grpSp>
      <p:sp>
        <p:nvSpPr>
          <p:cNvPr name="AutoShape 150" id="150"/>
          <p:cNvSpPr/>
          <p:nvPr/>
        </p:nvSpPr>
        <p:spPr>
          <a:xfrm flipV="true">
            <a:off x="15528700" y="1299274"/>
            <a:ext cx="0" cy="137060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1" id="151"/>
          <p:cNvSpPr/>
          <p:nvPr/>
        </p:nvSpPr>
        <p:spPr>
          <a:xfrm flipV="true">
            <a:off x="15528700" y="1949005"/>
            <a:ext cx="362374" cy="720872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2" id="152"/>
          <p:cNvGrpSpPr/>
          <p:nvPr/>
        </p:nvGrpSpPr>
        <p:grpSpPr>
          <a:xfrm rot="0">
            <a:off x="16720802" y="4067412"/>
            <a:ext cx="1312845" cy="963168"/>
            <a:chOff x="0" y="0"/>
            <a:chExt cx="641204" cy="470419"/>
          </a:xfrm>
        </p:grpSpPr>
        <p:sp>
          <p:nvSpPr>
            <p:cNvPr name="Freeform 153" id="153"/>
            <p:cNvSpPr/>
            <p:nvPr/>
          </p:nvSpPr>
          <p:spPr>
            <a:xfrm flipH="false" flipV="false" rot="0">
              <a:off x="0" y="0"/>
              <a:ext cx="641204" cy="470419"/>
            </a:xfrm>
            <a:custGeom>
              <a:avLst/>
              <a:gdLst/>
              <a:ahLst/>
              <a:cxnLst/>
              <a:rect r="r" b="b" t="t" l="l"/>
              <a:pathLst>
                <a:path h="470419" w="641204">
                  <a:moveTo>
                    <a:pt x="0" y="0"/>
                  </a:moveTo>
                  <a:lnTo>
                    <a:pt x="641204" y="0"/>
                  </a:lnTo>
                  <a:lnTo>
                    <a:pt x="64120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4" id="154"/>
            <p:cNvSpPr txBox="true"/>
            <p:nvPr/>
          </p:nvSpPr>
          <p:spPr>
            <a:xfrm>
              <a:off x="0" y="-28575"/>
              <a:ext cx="64120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產品管理</a:t>
              </a:r>
            </a:p>
          </p:txBody>
        </p:sp>
      </p:grpSp>
      <p:grpSp>
        <p:nvGrpSpPr>
          <p:cNvPr name="Group 155" id="155"/>
          <p:cNvGrpSpPr/>
          <p:nvPr/>
        </p:nvGrpSpPr>
        <p:grpSpPr>
          <a:xfrm rot="0">
            <a:off x="16720802" y="5340795"/>
            <a:ext cx="1312845" cy="963168"/>
            <a:chOff x="0" y="0"/>
            <a:chExt cx="641204" cy="470419"/>
          </a:xfrm>
        </p:grpSpPr>
        <p:sp>
          <p:nvSpPr>
            <p:cNvPr name="Freeform 156" id="156"/>
            <p:cNvSpPr/>
            <p:nvPr/>
          </p:nvSpPr>
          <p:spPr>
            <a:xfrm flipH="false" flipV="false" rot="0">
              <a:off x="0" y="0"/>
              <a:ext cx="641204" cy="470419"/>
            </a:xfrm>
            <a:custGeom>
              <a:avLst/>
              <a:gdLst/>
              <a:ahLst/>
              <a:cxnLst/>
              <a:rect r="r" b="b" t="t" l="l"/>
              <a:pathLst>
                <a:path h="470419" w="641204">
                  <a:moveTo>
                    <a:pt x="0" y="0"/>
                  </a:moveTo>
                  <a:lnTo>
                    <a:pt x="641204" y="0"/>
                  </a:lnTo>
                  <a:lnTo>
                    <a:pt x="641204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7" id="157"/>
            <p:cNvSpPr txBox="true"/>
            <p:nvPr/>
          </p:nvSpPr>
          <p:spPr>
            <a:xfrm>
              <a:off x="0" y="-28575"/>
              <a:ext cx="641204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菜單管理</a:t>
              </a:r>
            </a:p>
          </p:txBody>
        </p:sp>
      </p:grpSp>
      <p:sp>
        <p:nvSpPr>
          <p:cNvPr name="AutoShape 158" id="158"/>
          <p:cNvSpPr/>
          <p:nvPr/>
        </p:nvSpPr>
        <p:spPr>
          <a:xfrm flipV="true">
            <a:off x="16050256" y="4548996"/>
            <a:ext cx="670546" cy="31021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9" id="159"/>
          <p:cNvSpPr/>
          <p:nvPr/>
        </p:nvSpPr>
        <p:spPr>
          <a:xfrm>
            <a:off x="16050256" y="4859211"/>
            <a:ext cx="670546" cy="96316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0" id="160"/>
          <p:cNvGrpSpPr/>
          <p:nvPr/>
        </p:nvGrpSpPr>
        <p:grpSpPr>
          <a:xfrm rot="0">
            <a:off x="16246066" y="6883034"/>
            <a:ext cx="1787581" cy="963168"/>
            <a:chOff x="0" y="0"/>
            <a:chExt cx="873069" cy="470419"/>
          </a:xfrm>
        </p:grpSpPr>
        <p:sp>
          <p:nvSpPr>
            <p:cNvPr name="Freeform 161" id="161"/>
            <p:cNvSpPr/>
            <p:nvPr/>
          </p:nvSpPr>
          <p:spPr>
            <a:xfrm flipH="false" flipV="false" rot="0">
              <a:off x="0" y="0"/>
              <a:ext cx="873069" cy="470419"/>
            </a:xfrm>
            <a:custGeom>
              <a:avLst/>
              <a:gdLst/>
              <a:ahLst/>
              <a:cxnLst/>
              <a:rect r="r" b="b" t="t" l="l"/>
              <a:pathLst>
                <a:path h="470419" w="873069">
                  <a:moveTo>
                    <a:pt x="0" y="0"/>
                  </a:moveTo>
                  <a:lnTo>
                    <a:pt x="873069" y="0"/>
                  </a:lnTo>
                  <a:lnTo>
                    <a:pt x="87306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2" id="162"/>
            <p:cNvSpPr txBox="true"/>
            <p:nvPr/>
          </p:nvSpPr>
          <p:spPr>
            <a:xfrm>
              <a:off x="0" y="-28575"/>
              <a:ext cx="87306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遊戲資料更新</a:t>
              </a:r>
            </a:p>
          </p:txBody>
        </p:sp>
      </p:grpSp>
      <p:grpSp>
        <p:nvGrpSpPr>
          <p:cNvPr name="Group 163" id="163"/>
          <p:cNvGrpSpPr/>
          <p:nvPr/>
        </p:nvGrpSpPr>
        <p:grpSpPr>
          <a:xfrm rot="0">
            <a:off x="16358852" y="2669877"/>
            <a:ext cx="1787581" cy="963168"/>
            <a:chOff x="0" y="0"/>
            <a:chExt cx="873069" cy="470419"/>
          </a:xfrm>
        </p:grpSpPr>
        <p:sp>
          <p:nvSpPr>
            <p:cNvPr name="Freeform 164" id="164"/>
            <p:cNvSpPr/>
            <p:nvPr/>
          </p:nvSpPr>
          <p:spPr>
            <a:xfrm flipH="false" flipV="false" rot="0">
              <a:off x="0" y="0"/>
              <a:ext cx="873069" cy="470419"/>
            </a:xfrm>
            <a:custGeom>
              <a:avLst/>
              <a:gdLst/>
              <a:ahLst/>
              <a:cxnLst/>
              <a:rect r="r" b="b" t="t" l="l"/>
              <a:pathLst>
                <a:path h="470419" w="873069">
                  <a:moveTo>
                    <a:pt x="0" y="0"/>
                  </a:moveTo>
                  <a:lnTo>
                    <a:pt x="873069" y="0"/>
                  </a:lnTo>
                  <a:lnTo>
                    <a:pt x="873069" y="470419"/>
                  </a:lnTo>
                  <a:lnTo>
                    <a:pt x="0" y="47041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5" id="165"/>
            <p:cNvSpPr txBox="true"/>
            <p:nvPr/>
          </p:nvSpPr>
          <p:spPr>
            <a:xfrm>
              <a:off x="0" y="-28575"/>
              <a:ext cx="873069" cy="4989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Noto Sans T Chinese"/>
                </a:rPr>
                <a:t>硬體資料更新</a:t>
              </a:r>
            </a:p>
          </p:txBody>
        </p:sp>
      </p:grpSp>
      <p:sp>
        <p:nvSpPr>
          <p:cNvPr name="AutoShape 166" id="166"/>
          <p:cNvSpPr/>
          <p:nvPr/>
        </p:nvSpPr>
        <p:spPr>
          <a:xfrm flipH="true" flipV="true">
            <a:off x="17252643" y="3633045"/>
            <a:ext cx="124582" cy="43436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7" id="167"/>
          <p:cNvSpPr/>
          <p:nvPr/>
        </p:nvSpPr>
        <p:spPr>
          <a:xfrm>
            <a:off x="15689555" y="6081469"/>
            <a:ext cx="1450302" cy="80156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16184"/>
            <a:ext cx="16230600" cy="7969218"/>
            <a:chOff x="0" y="0"/>
            <a:chExt cx="4274726" cy="209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98889"/>
            </a:xfrm>
            <a:custGeom>
              <a:avLst/>
              <a:gdLst/>
              <a:ahLst/>
              <a:cxnLst/>
              <a:rect r="r" b="b" t="t" l="l"/>
              <a:pathLst>
                <a:path h="20988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74726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27749" y="3078104"/>
            <a:ext cx="4010868" cy="5259284"/>
          </a:xfrm>
          <a:custGeom>
            <a:avLst/>
            <a:gdLst/>
            <a:ahLst/>
            <a:cxnLst/>
            <a:rect r="r" b="b" t="t" l="l"/>
            <a:pathLst>
              <a:path h="5259284" w="4010868">
                <a:moveTo>
                  <a:pt x="0" y="0"/>
                </a:moveTo>
                <a:lnTo>
                  <a:pt x="4010868" y="0"/>
                </a:lnTo>
                <a:lnTo>
                  <a:pt x="4010868" y="5259284"/>
                </a:lnTo>
                <a:lnTo>
                  <a:pt x="0" y="5259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7628" y="882365"/>
            <a:ext cx="3260243" cy="83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5565">
                <a:solidFill>
                  <a:srgbClr val="FFFFFF"/>
                </a:solidFill>
                <a:ea typeface="Noto Sans T Chinese Bold"/>
              </a:rPr>
              <a:t>個人簡介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6358" y="3926354"/>
            <a:ext cx="766303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王俊婕｜遊戲資訊系統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6358" y="4890710"/>
            <a:ext cx="8560909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整體遊戲資訊抓取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每日定時更新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前台後台視覺製作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技術支援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982566" y="6830794"/>
            <a:ext cx="1377457" cy="1506593"/>
          </a:xfrm>
          <a:custGeom>
            <a:avLst/>
            <a:gdLst/>
            <a:ahLst/>
            <a:cxnLst/>
            <a:rect r="r" b="b" t="t" l="l"/>
            <a:pathLst>
              <a:path h="1506593" w="1377457">
                <a:moveTo>
                  <a:pt x="0" y="0"/>
                </a:moveTo>
                <a:lnTo>
                  <a:pt x="1377457" y="0"/>
                </a:lnTo>
                <a:lnTo>
                  <a:pt x="1377457" y="1506594"/>
                </a:lnTo>
                <a:lnTo>
                  <a:pt x="0" y="1506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498517" y="8337917"/>
            <a:ext cx="2421812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latin typeface="王漢宗特黑體"/>
                <a:ea typeface="王漢宗特黑體"/>
              </a:rPr>
              <a:t>Python爬蟲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29397" y="6014660"/>
            <a:ext cx="1960051" cy="52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3152">
                <a:solidFill>
                  <a:srgbClr val="FFFFFF"/>
                </a:solidFill>
                <a:ea typeface="王漢宗特黑體"/>
              </a:rPr>
              <a:t>自學技術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16184"/>
            <a:ext cx="16230600" cy="7969218"/>
            <a:chOff x="0" y="0"/>
            <a:chExt cx="4274726" cy="209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98889"/>
            </a:xfrm>
            <a:custGeom>
              <a:avLst/>
              <a:gdLst/>
              <a:ahLst/>
              <a:cxnLst/>
              <a:rect r="r" b="b" t="t" l="l"/>
              <a:pathLst>
                <a:path h="20988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74726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98018" y="1952974"/>
            <a:ext cx="5668340" cy="3549142"/>
          </a:xfrm>
          <a:custGeom>
            <a:avLst/>
            <a:gdLst/>
            <a:ahLst/>
            <a:cxnLst/>
            <a:rect r="r" b="b" t="t" l="l"/>
            <a:pathLst>
              <a:path h="3549142" w="5668340">
                <a:moveTo>
                  <a:pt x="0" y="0"/>
                </a:moveTo>
                <a:lnTo>
                  <a:pt x="5668340" y="0"/>
                </a:lnTo>
                <a:lnTo>
                  <a:pt x="5668340" y="3549142"/>
                </a:lnTo>
                <a:lnTo>
                  <a:pt x="0" y="3549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71788" y="3509460"/>
            <a:ext cx="1891813" cy="2424961"/>
          </a:xfrm>
          <a:custGeom>
            <a:avLst/>
            <a:gdLst/>
            <a:ahLst/>
            <a:cxnLst/>
            <a:rect r="r" b="b" t="t" l="l"/>
            <a:pathLst>
              <a:path h="2424961" w="1891813">
                <a:moveTo>
                  <a:pt x="0" y="0"/>
                </a:moveTo>
                <a:lnTo>
                  <a:pt x="1891814" y="0"/>
                </a:lnTo>
                <a:lnTo>
                  <a:pt x="1891814" y="2424960"/>
                </a:lnTo>
                <a:lnTo>
                  <a:pt x="0" y="2424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72020" y="5502116"/>
            <a:ext cx="3742766" cy="1604042"/>
          </a:xfrm>
          <a:custGeom>
            <a:avLst/>
            <a:gdLst/>
            <a:ahLst/>
            <a:cxnLst/>
            <a:rect r="r" b="b" t="t" l="l"/>
            <a:pathLst>
              <a:path h="1604042" w="3742766">
                <a:moveTo>
                  <a:pt x="0" y="0"/>
                </a:moveTo>
                <a:lnTo>
                  <a:pt x="3742765" y="0"/>
                </a:lnTo>
                <a:lnTo>
                  <a:pt x="3742765" y="1604042"/>
                </a:lnTo>
                <a:lnTo>
                  <a:pt x="0" y="1604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5523" y="5934420"/>
            <a:ext cx="2317161" cy="2534394"/>
          </a:xfrm>
          <a:custGeom>
            <a:avLst/>
            <a:gdLst/>
            <a:ahLst/>
            <a:cxnLst/>
            <a:rect r="r" b="b" t="t" l="l"/>
            <a:pathLst>
              <a:path h="2534394" w="2317161">
                <a:moveTo>
                  <a:pt x="0" y="0"/>
                </a:moveTo>
                <a:lnTo>
                  <a:pt x="2317160" y="0"/>
                </a:lnTo>
                <a:lnTo>
                  <a:pt x="2317160" y="2534395"/>
                </a:lnTo>
                <a:lnTo>
                  <a:pt x="0" y="25343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4955190">
            <a:off x="4384415" y="4054963"/>
            <a:ext cx="1284573" cy="143527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2877359">
            <a:off x="7056945" y="5238513"/>
            <a:ext cx="1284573" cy="143527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2877359">
            <a:off x="8849274" y="6793590"/>
            <a:ext cx="1284573" cy="143527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999692" y="652462"/>
            <a:ext cx="766303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遊戲資訊系統｜資料抓取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8831" y="4080560"/>
            <a:ext cx="780127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Noto Sans T Chinese"/>
                <a:ea typeface="Noto Sans T Chinese"/>
              </a:rPr>
              <a:t>使用requests爬取頁面的HTML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8099" y="2175960"/>
            <a:ext cx="780127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ea typeface="Noto Sans T Chinese"/>
              </a:rPr>
              <a:t>先找到需要爬取的資料網址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46972" y="5694537"/>
            <a:ext cx="576479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Noto Sans T Chinese"/>
                <a:ea typeface="Noto Sans T Chinese"/>
              </a:rPr>
              <a:t>使用Beautiful Soup進行HTML的解析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2461" y="7830058"/>
            <a:ext cx="576479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Noto Sans T Chinese"/>
                <a:ea typeface="Noto Sans T Chinese"/>
              </a:rPr>
              <a:t>使用PyODBC 丟到資料庫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2461" y="8553105"/>
            <a:ext cx="647853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Noto Sans T Chinese"/>
              </a:rPr>
              <a:t>Python Open Database Connectivity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29642" y="8364040"/>
            <a:ext cx="3297201" cy="89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64"/>
              </a:lnSpc>
              <a:spcBef>
                <a:spcPct val="0"/>
              </a:spcBef>
            </a:pPr>
            <a:r>
              <a:rPr lang="en-US" sz="5303">
                <a:solidFill>
                  <a:srgbClr val="FFFFFF"/>
                </a:solidFill>
                <a:latin typeface="王漢宗特黑體"/>
              </a:rPr>
              <a:t>Python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16184"/>
            <a:ext cx="16230600" cy="7969218"/>
            <a:chOff x="0" y="0"/>
            <a:chExt cx="4274726" cy="209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98889"/>
            </a:xfrm>
            <a:custGeom>
              <a:avLst/>
              <a:gdLst/>
              <a:ahLst/>
              <a:cxnLst/>
              <a:rect r="r" b="b" t="t" l="l"/>
              <a:pathLst>
                <a:path h="20988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36151" y="4871840"/>
            <a:ext cx="8560909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領導小組、統整意見及決策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專案開發時程管理、專案整合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資料庫構想、技術支援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前後台導覽列、網頁加載動畫設計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硬體估價系統前後台整體製作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to Sans T Chinese"/>
                <a:ea typeface="Noto Sans T Chinese"/>
              </a:rPr>
              <a:t>前端路由設計  ~  Vue Router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to Sans T Chinese"/>
                <a:ea typeface="Noto Sans T Chinese"/>
              </a:rPr>
              <a:t>網站前後端部屬  Azure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188582" y="3492878"/>
            <a:ext cx="4010868" cy="5360412"/>
          </a:xfrm>
          <a:custGeom>
            <a:avLst/>
            <a:gdLst/>
            <a:ahLst/>
            <a:cxnLst/>
            <a:rect r="r" b="b" t="t" l="l"/>
            <a:pathLst>
              <a:path h="5360412" w="4010868">
                <a:moveTo>
                  <a:pt x="0" y="0"/>
                </a:moveTo>
                <a:lnTo>
                  <a:pt x="4010868" y="0"/>
                </a:lnTo>
                <a:lnTo>
                  <a:pt x="4010868" y="5360412"/>
                </a:lnTo>
                <a:lnTo>
                  <a:pt x="0" y="5360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09" t="-4765" r="-24879" b="-4652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7628" y="882365"/>
            <a:ext cx="3260243" cy="83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5565">
                <a:solidFill>
                  <a:srgbClr val="FFFFFF"/>
                </a:solidFill>
                <a:ea typeface="Noto Sans T Chinese Bold"/>
              </a:rPr>
              <a:t>個人簡介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6358" y="3926354"/>
            <a:ext cx="766303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郭炯德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6358" y="2836958"/>
            <a:ext cx="13207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Noto Sans T Chinese Bold"/>
              </a:rPr>
              <a:t>組長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36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502" y="1824038"/>
            <a:ext cx="16835723" cy="7969218"/>
            <a:chOff x="0" y="0"/>
            <a:chExt cx="4434100" cy="209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34100" cy="2098889"/>
            </a:xfrm>
            <a:custGeom>
              <a:avLst/>
              <a:gdLst/>
              <a:ahLst/>
              <a:cxnLst/>
              <a:rect r="r" b="b" t="t" l="l"/>
              <a:pathLst>
                <a:path h="2098889" w="4434100">
                  <a:moveTo>
                    <a:pt x="0" y="0"/>
                  </a:moveTo>
                  <a:lnTo>
                    <a:pt x="4434100" y="0"/>
                  </a:lnTo>
                  <a:lnTo>
                    <a:pt x="4434100" y="2098889"/>
                  </a:lnTo>
                  <a:lnTo>
                    <a:pt x="0" y="2098889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434100" cy="212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173321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9848"/>
              <a:ext cx="6001637" cy="440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Noto Sans T Chinese"/>
                </a:rPr>
                <a:t>NEXUS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68972" y="2258404"/>
            <a:ext cx="3225210" cy="2535015"/>
          </a:xfrm>
          <a:custGeom>
            <a:avLst/>
            <a:gdLst/>
            <a:ahLst/>
            <a:cxnLst/>
            <a:rect r="r" b="b" t="t" l="l"/>
            <a:pathLst>
              <a:path h="2535015" w="3225210">
                <a:moveTo>
                  <a:pt x="0" y="0"/>
                </a:moveTo>
                <a:lnTo>
                  <a:pt x="3225210" y="0"/>
                </a:lnTo>
                <a:lnTo>
                  <a:pt x="3225210" y="2535015"/>
                </a:lnTo>
                <a:lnTo>
                  <a:pt x="0" y="253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93759" y="2676315"/>
            <a:ext cx="2227818" cy="2227818"/>
          </a:xfrm>
          <a:custGeom>
            <a:avLst/>
            <a:gdLst/>
            <a:ahLst/>
            <a:cxnLst/>
            <a:rect r="r" b="b" t="t" l="l"/>
            <a:pathLst>
              <a:path h="2227818" w="2227818">
                <a:moveTo>
                  <a:pt x="0" y="0"/>
                </a:moveTo>
                <a:lnTo>
                  <a:pt x="2227818" y="0"/>
                </a:lnTo>
                <a:lnTo>
                  <a:pt x="2227818" y="2227818"/>
                </a:lnTo>
                <a:lnTo>
                  <a:pt x="0" y="2227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23032" y="2758131"/>
            <a:ext cx="1841936" cy="2035288"/>
          </a:xfrm>
          <a:custGeom>
            <a:avLst/>
            <a:gdLst/>
            <a:ahLst/>
            <a:cxnLst/>
            <a:rect r="r" b="b" t="t" l="l"/>
            <a:pathLst>
              <a:path h="2035288" w="1841936">
                <a:moveTo>
                  <a:pt x="0" y="0"/>
                </a:moveTo>
                <a:lnTo>
                  <a:pt x="1841936" y="0"/>
                </a:lnTo>
                <a:lnTo>
                  <a:pt x="1841936" y="2035288"/>
                </a:lnTo>
                <a:lnTo>
                  <a:pt x="0" y="2035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6580540" y="3335428"/>
            <a:ext cx="1056135" cy="118003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10818557" y="3335428"/>
            <a:ext cx="1056135" cy="1180039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901457" y="6201849"/>
            <a:ext cx="3331959" cy="2736772"/>
          </a:xfrm>
          <a:custGeom>
            <a:avLst/>
            <a:gdLst/>
            <a:ahLst/>
            <a:cxnLst/>
            <a:rect r="r" b="b" t="t" l="l"/>
            <a:pathLst>
              <a:path h="2736772" w="3331959">
                <a:moveTo>
                  <a:pt x="0" y="0"/>
                </a:moveTo>
                <a:lnTo>
                  <a:pt x="3331958" y="0"/>
                </a:lnTo>
                <a:lnTo>
                  <a:pt x="3331958" y="2736772"/>
                </a:lnTo>
                <a:lnTo>
                  <a:pt x="0" y="27367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88688" y="6799452"/>
            <a:ext cx="1970595" cy="1959846"/>
          </a:xfrm>
          <a:custGeom>
            <a:avLst/>
            <a:gdLst/>
            <a:ahLst/>
            <a:cxnLst/>
            <a:rect r="r" b="b" t="t" l="l"/>
            <a:pathLst>
              <a:path h="1959846" w="1970595">
                <a:moveTo>
                  <a:pt x="0" y="0"/>
                </a:moveTo>
                <a:lnTo>
                  <a:pt x="1970596" y="0"/>
                </a:lnTo>
                <a:lnTo>
                  <a:pt x="1970596" y="1959847"/>
                </a:lnTo>
                <a:lnTo>
                  <a:pt x="0" y="195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88688" y="652462"/>
            <a:ext cx="766303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Noto Sans T Chinese Bold"/>
              </a:rPr>
              <a:t>硬體系統｜資料來源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8972" y="4964112"/>
            <a:ext cx="32252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ea typeface="Noto Sans T Chinese"/>
              </a:rPr>
              <a:t>電腦零售商網站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95063" y="4813300"/>
            <a:ext cx="32252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Noto Sans T Chinese"/>
              </a:rPr>
              <a:t>HtmlAgilityPack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31395" y="4964112"/>
            <a:ext cx="32252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Noto Sans T Chinese"/>
              </a:rPr>
              <a:t>C#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4831" y="9045025"/>
            <a:ext cx="32252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Noto Sans T Chinese"/>
                <a:ea typeface="Noto Sans T Chinese"/>
              </a:rPr>
              <a:t>CPU、GPU 跑分網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61381" y="8910046"/>
            <a:ext cx="32252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Noto Sans T Chinese"/>
              </a:rPr>
              <a:t>Python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020208" y="6833339"/>
            <a:ext cx="1891813" cy="2424961"/>
          </a:xfrm>
          <a:custGeom>
            <a:avLst/>
            <a:gdLst/>
            <a:ahLst/>
            <a:cxnLst/>
            <a:rect r="r" b="b" t="t" l="l"/>
            <a:pathLst>
              <a:path h="2424961" w="1891813">
                <a:moveTo>
                  <a:pt x="0" y="0"/>
                </a:moveTo>
                <a:lnTo>
                  <a:pt x="1891813" y="0"/>
                </a:lnTo>
                <a:lnTo>
                  <a:pt x="1891813" y="2424961"/>
                </a:lnTo>
                <a:lnTo>
                  <a:pt x="0" y="24249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80459" y="7334579"/>
            <a:ext cx="3742766" cy="1604042"/>
          </a:xfrm>
          <a:custGeom>
            <a:avLst/>
            <a:gdLst/>
            <a:ahLst/>
            <a:cxnLst/>
            <a:rect r="r" b="b" t="t" l="l"/>
            <a:pathLst>
              <a:path h="1604042" w="3742766">
                <a:moveTo>
                  <a:pt x="0" y="0"/>
                </a:moveTo>
                <a:lnTo>
                  <a:pt x="3742766" y="0"/>
                </a:lnTo>
                <a:lnTo>
                  <a:pt x="3742766" y="1604042"/>
                </a:lnTo>
                <a:lnTo>
                  <a:pt x="0" y="16040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4697045" y="7421913"/>
            <a:ext cx="1056135" cy="118003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8592711" y="7508283"/>
            <a:ext cx="1056135" cy="118003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12278773" y="7508283"/>
            <a:ext cx="1056135" cy="11800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DAGF74Lkasw</dc:identifier>
  <dcterms:modified xsi:type="dcterms:W3CDTF">2011-08-01T06:04:30Z</dcterms:modified>
  <cp:revision>1</cp:revision>
  <dc:title>SteamNexus報告PPT</dc:title>
</cp:coreProperties>
</file>